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omments/comment1.xml" ContentType="application/vnd.openxmlformats-officedocument.presentationml.comments+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6"/>
  </p:notesMasterIdLst>
  <p:sldIdLst>
    <p:sldId id="258" r:id="rId3"/>
    <p:sldId id="371" r:id="rId4"/>
    <p:sldId id="372" r:id="rId5"/>
    <p:sldId id="399" r:id="rId6"/>
    <p:sldId id="397" r:id="rId7"/>
    <p:sldId id="373" r:id="rId8"/>
    <p:sldId id="374" r:id="rId9"/>
    <p:sldId id="376" r:id="rId10"/>
    <p:sldId id="404" r:id="rId11"/>
    <p:sldId id="393" r:id="rId12"/>
    <p:sldId id="384" r:id="rId13"/>
    <p:sldId id="385" r:id="rId14"/>
    <p:sldId id="386" r:id="rId15"/>
    <p:sldId id="387" r:id="rId16"/>
    <p:sldId id="394" r:id="rId17"/>
    <p:sldId id="401" r:id="rId18"/>
    <p:sldId id="402" r:id="rId19"/>
    <p:sldId id="403" r:id="rId20"/>
    <p:sldId id="390" r:id="rId21"/>
    <p:sldId id="398" r:id="rId22"/>
    <p:sldId id="405" r:id="rId23"/>
    <p:sldId id="400" r:id="rId24"/>
    <p:sldId id="284" r:id="rId25"/>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7" clrIdx="0">
    <p:extLst>
      <p:ext uri="{19B8F6BF-5375-455C-9EA6-DF929625EA0E}">
        <p15:presenceInfo xmlns:p15="http://schemas.microsoft.com/office/powerpoint/2012/main" userId="3ade717679585da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765" autoAdjust="0"/>
    <p:restoredTop sz="94000" autoAdjust="0"/>
  </p:normalViewPr>
  <p:slideViewPr>
    <p:cSldViewPr snapToGrid="0">
      <p:cViewPr varScale="1">
        <p:scale>
          <a:sx n="73" d="100"/>
          <a:sy n="73" d="100"/>
        </p:scale>
        <p:origin x="510" y="60"/>
      </p:cViewPr>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commentAuthors" Target="commentAuthors.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al__ma_Sayfas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al__ma_Sayfas_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al__ma_Sayfas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al__ma_Sayfas_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_al__ma_Sayfas_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_al__ma_Sayfas_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elete val="1"/>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layout/>
              <c:tx>
                <c:rich>
                  <a:bodyPr/>
                  <a:lstStyle/>
                  <a:p>
                    <a:r>
                      <a:rPr lang="en-US" smtClean="0"/>
                      <a:t>1</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5545-4C0A-BC06-492BB926B34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1</c:v>
                </c:pt>
                <c:pt idx="1">
                  <c:v>1</c:v>
                </c:pt>
                <c:pt idx="2">
                  <c:v>1</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0</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pt idx="0">
                  <c:v>1</c:v>
                </c:pt>
                <c:pt idx="1">
                  <c:v>0</c:v>
                </c:pt>
                <c:pt idx="2">
                  <c:v>0</c:v>
                </c:pt>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4</c:v>
                </c:pt>
                <c:pt idx="2">
                  <c:v>5</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8416"/>
        <c:axId val="-1027810048"/>
      </c:barChart>
      <c:catAx>
        <c:axId val="-1027808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0048"/>
        <c:crossesAt val="0"/>
        <c:auto val="1"/>
        <c:lblAlgn val="ctr"/>
        <c:lblOffset val="100"/>
        <c:noMultiLvlLbl val="0"/>
      </c:catAx>
      <c:valAx>
        <c:axId val="-10278100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8416"/>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layout/>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dLbl>
              <c:idx val="0"/>
              <c:layout/>
              <c:tx>
                <c:rich>
                  <a:bodyPr/>
                  <a:lstStyle/>
                  <a:p>
                    <a:r>
                      <a:rPr lang="en-US" dirty="0" smtClean="0"/>
                      <a:t>209</a:t>
                    </a:r>
                    <a:endParaRPr lang="en-US" dirty="0"/>
                  </a:p>
                </c:rich>
              </c:tx>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49E7-4761-8969-F75E5310346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209</c:v>
                </c:pt>
                <c:pt idx="1">
                  <c:v>188</c:v>
                </c:pt>
                <c:pt idx="2">
                  <c:v>205</c:v>
                </c:pt>
              </c:numCache>
            </c:numRef>
          </c:val>
          <c:extLst>
            <c:ext xmlns:c16="http://schemas.microsoft.com/office/drawing/2014/chart" uri="{C3380CC4-5D6E-409C-BE32-E72D297353CC}">
              <c16:uniqueId val="{00000000-E367-42D7-8C54-7EF4CCC4FA01}"/>
            </c:ext>
          </c:extLst>
        </c:ser>
        <c:dLbls>
          <c:dLblPos val="outEnd"/>
          <c:showLegendKey val="0"/>
          <c:showVal val="1"/>
          <c:showCatName val="0"/>
          <c:showSerName val="0"/>
          <c:showPercent val="0"/>
          <c:showBubbleSize val="0"/>
        </c:dLbls>
        <c:gapWidth val="355"/>
        <c:overlap val="-70"/>
        <c:axId val="-1027805696"/>
        <c:axId val="-1027807328"/>
      </c:barChart>
      <c:catAx>
        <c:axId val="-102780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7328"/>
        <c:crossesAt val="0"/>
        <c:auto val="1"/>
        <c:lblAlgn val="ctr"/>
        <c:lblOffset val="100"/>
        <c:noMultiLvlLbl val="0"/>
      </c:catAx>
      <c:valAx>
        <c:axId val="-102780732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5696"/>
        <c:crosses val="autoZero"/>
        <c:crossBetween val="between"/>
        <c:majorUnit val="5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1</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2</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pt idx="0">
                  <c:v>0</c:v>
                </c:pt>
                <c:pt idx="1">
                  <c:v>0</c:v>
                </c:pt>
                <c:pt idx="2">
                  <c:v>0</c:v>
                </c:pt>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5</c:v>
                </c:pt>
                <c:pt idx="1">
                  <c:v>0</c:v>
                </c:pt>
                <c:pt idx="2">
                  <c:v>0</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layout/>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440</c:v>
                </c:pt>
                <c:pt idx="1">
                  <c:v>362</c:v>
                </c:pt>
                <c:pt idx="2">
                  <c:v>336</c:v>
                </c:pt>
              </c:numCache>
            </c:numRef>
          </c:val>
          <c:extLst>
            <c:ext xmlns:c16="http://schemas.microsoft.com/office/drawing/2014/chart" uri="{C3380CC4-5D6E-409C-BE32-E72D297353CC}">
              <c16:uniqueId val="{00000000-E367-42D7-8C54-7EF4CCC4FA01}"/>
            </c:ext>
          </c:extLst>
        </c:ser>
        <c:dLbls>
          <c:dLblPos val="outEnd"/>
          <c:showLegendKey val="0"/>
          <c:showVal val="1"/>
          <c:showCatName val="0"/>
          <c:showSerName val="0"/>
          <c:showPercent val="0"/>
          <c:showBubbleSize val="0"/>
        </c:dLbls>
        <c:gapWidth val="355"/>
        <c:overlap val="-70"/>
        <c:axId val="-1027806784"/>
        <c:axId val="-1027802976"/>
      </c:barChart>
      <c:catAx>
        <c:axId val="-1027806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2976"/>
        <c:crossesAt val="0"/>
        <c:auto val="1"/>
        <c:lblAlgn val="ctr"/>
        <c:lblOffset val="100"/>
        <c:noMultiLvlLbl val="0"/>
      </c:catAx>
      <c:valAx>
        <c:axId val="-1027802976"/>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6784"/>
        <c:crosses val="autoZero"/>
        <c:crossBetween val="between"/>
        <c:majorUnit val="5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layout/>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0">
                  <c:v>0</c:v>
                </c:pt>
                <c:pt idx="1">
                  <c:v>0</c:v>
                </c:pt>
                <c:pt idx="2">
                  <c:v>0</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3</c:v>
                </c:pt>
                <c:pt idx="1">
                  <c:v>0</c:v>
                </c:pt>
                <c:pt idx="2">
                  <c:v>0</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pt idx="0">
                  <c:v>0</c:v>
                </c:pt>
                <c:pt idx="1">
                  <c:v>0</c:v>
                </c:pt>
                <c:pt idx="2">
                  <c:v>0</c:v>
                </c:pt>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0</c:v>
                </c:pt>
                <c:pt idx="1">
                  <c:v>0</c:v>
                </c:pt>
                <c:pt idx="2">
                  <c:v>0</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dLblPos val="outEnd"/>
          <c:showLegendKey val="0"/>
          <c:showVal val="1"/>
          <c:showCatName val="0"/>
          <c:showSerName val="0"/>
          <c:showPercent val="0"/>
          <c:showBubbleSize val="0"/>
        </c:dLbls>
        <c:gapWidth val="199"/>
        <c:axId val="-1027803520"/>
        <c:axId val="-1027816032"/>
      </c:barChart>
      <c:catAx>
        <c:axId val="-1027803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027816032"/>
        <c:crossesAt val="0"/>
        <c:auto val="1"/>
        <c:lblAlgn val="ctr"/>
        <c:lblOffset val="100"/>
        <c:noMultiLvlLbl val="0"/>
      </c:catAx>
      <c:valAx>
        <c:axId val="-1027816032"/>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3520"/>
        <c:crosses val="autoZero"/>
        <c:crossBetween val="between"/>
        <c:majorUnit val="1"/>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layout/>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pt idx="0">
                  <c:v>0</c:v>
                </c:pt>
                <c:pt idx="1">
                  <c:v>0</c:v>
                </c:pt>
                <c:pt idx="2">
                  <c:v>0</c:v>
                </c:pt>
              </c:numCache>
            </c:numRef>
          </c:val>
          <c:extLst>
            <c:ext xmlns:c16="http://schemas.microsoft.com/office/drawing/2014/chart" uri="{C3380CC4-5D6E-409C-BE32-E72D297353CC}">
              <c16:uniqueId val="{00000000-E367-42D7-8C54-7EF4CCC4FA01}"/>
            </c:ext>
          </c:extLst>
        </c:ser>
        <c:dLbls>
          <c:dLblPos val="outEnd"/>
          <c:showLegendKey val="0"/>
          <c:showVal val="1"/>
          <c:showCatName val="0"/>
          <c:showSerName val="0"/>
          <c:showPercent val="0"/>
          <c:showBubbleSize val="0"/>
        </c:dLbls>
        <c:gapWidth val="355"/>
        <c:overlap val="-70"/>
        <c:axId val="-1027806784"/>
        <c:axId val="-1027802976"/>
      </c:barChart>
      <c:catAx>
        <c:axId val="-1027806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2976"/>
        <c:crossesAt val="0"/>
        <c:auto val="1"/>
        <c:lblAlgn val="ctr"/>
        <c:lblOffset val="100"/>
        <c:noMultiLvlLbl val="0"/>
      </c:catAx>
      <c:valAx>
        <c:axId val="-1027802976"/>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027806784"/>
        <c:crosses val="autoZero"/>
        <c:crossBetween val="between"/>
        <c:majorUnit val="5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tr-TR"/>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SCI Expanded, SCI , SSCI, AHCI Kapsamındaki Dergilerde Yayınlanan Makale Sayıları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0</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2">
                  <c:v>2</c:v>
                </c:pt>
                <c:pt idx="3">
                  <c:v>3</c:v>
                </c:pt>
                <c:pt idx="4">
                  <c:v>4</c:v>
                </c:pt>
                <c:pt idx="5">
                  <c:v>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7120"/>
        <c:axId val="-1027815488"/>
      </c:barChart>
      <c:catAx>
        <c:axId val="-10278171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5488"/>
        <c:crosses val="autoZero"/>
        <c:auto val="1"/>
        <c:lblAlgn val="ctr"/>
        <c:lblOffset val="100"/>
        <c:noMultiLvlLbl val="0"/>
      </c:catAx>
      <c:valAx>
        <c:axId val="-102781548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7120"/>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0</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c:v>
                </c:pt>
                <c:pt idx="4">
                  <c:v>2</c:v>
                </c:pt>
                <c:pt idx="5">
                  <c:v>3</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0592"/>
        <c:axId val="-1027814944"/>
      </c:barChart>
      <c:catAx>
        <c:axId val="-102781059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4944"/>
        <c:crosses val="autoZero"/>
        <c:auto val="1"/>
        <c:lblAlgn val="ctr"/>
        <c:lblOffset val="100"/>
        <c:noMultiLvlLbl val="0"/>
      </c:catAx>
      <c:valAx>
        <c:axId val="-102781494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0592"/>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layout/>
      <c:overlay val="0"/>
      <c:spPr>
        <a:noFill/>
        <a:ln>
          <a:noFill/>
        </a:ln>
        <a:effectLst/>
      </c:spPr>
    </c:title>
    <c:autoTitleDeleted val="0"/>
    <c:plotArea>
      <c:layout>
        <c:manualLayout>
          <c:layoutTarget val="inner"/>
          <c:xMode val="edge"/>
          <c:yMode val="edge"/>
          <c:x val="0.17783720018403368"/>
          <c:y val="0.28705315691736305"/>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4</c:v>
                </c:pt>
                <c:pt idx="5">
                  <c:v>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4400"/>
        <c:axId val="-1027813312"/>
      </c:barChart>
      <c:catAx>
        <c:axId val="-102781440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3312"/>
        <c:crosses val="autoZero"/>
        <c:auto val="1"/>
        <c:lblAlgn val="ctr"/>
        <c:lblOffset val="100"/>
        <c:noMultiLvlLbl val="0"/>
      </c:catAx>
      <c:valAx>
        <c:axId val="-102781331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4400"/>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layout/>
      <c:overlay val="0"/>
      <c:spPr>
        <a:noFill/>
        <a:ln>
          <a:noFill/>
        </a:ln>
        <a:effectLst/>
      </c:spPr>
    </c:title>
    <c:autoTitleDeleted val="0"/>
    <c:plotArea>
      <c:layout>
        <c:manualLayout>
          <c:layoutTarget val="inner"/>
          <c:xMode val="edge"/>
          <c:yMode val="edge"/>
          <c:x val="0.18291703063769252"/>
          <c:y val="0.24736846737302678"/>
          <c:w val="0.75659526462904436"/>
          <c:h val="0.57362996188879367"/>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6</c:v>
                </c:pt>
                <c:pt idx="5">
                  <c:v>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1027812768"/>
        <c:axId val="-1027812224"/>
      </c:barChart>
      <c:catAx>
        <c:axId val="-10278127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027812224"/>
        <c:crosses val="autoZero"/>
        <c:auto val="1"/>
        <c:lblAlgn val="ctr"/>
        <c:lblOffset val="100"/>
        <c:noMultiLvlLbl val="0"/>
      </c:catAx>
      <c:valAx>
        <c:axId val="-1027812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crossAx val="-1027812768"/>
        <c:crosses val="autoZero"/>
        <c:crossBetween val="between"/>
      </c:valAx>
      <c:spPr>
        <a:noFill/>
        <a:ln>
          <a:noFill/>
        </a:ln>
        <a:effectLst/>
      </c:spPr>
    </c:plotArea>
    <c:legend>
      <c:legendPos val="b"/>
      <c:layout/>
      <c:overlay val="0"/>
      <c:spPr>
        <a:noFill/>
        <a:ln>
          <a:noFill/>
        </a:ln>
        <a:effectLst/>
      </c:spPr>
      <c:txPr>
        <a:bodyPr rot="0" vert="horz"/>
        <a:lstStyle/>
        <a:p>
          <a:pPr>
            <a:defRPr/>
          </a:pPr>
          <a:endParaRPr lang="tr-TR"/>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Reversed" id="22">
  <a:schemeClr val="accent2"/>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withinLinearReversed" id="22">
  <a:schemeClr val="accent2"/>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withinLinearReversed" id="22">
  <a:schemeClr val="accent2"/>
</cs:colorStyle>
</file>

<file path=ppt/charts/style1.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7:01.062" idx="7">
    <p:pos x="6674" y="746"/>
    <p:text>Grafikteki veriler, grafik üzerine sağ tıklanıp verileri düzenle komutu ile değiştirilmelidir.</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Aktif </a:t>
          </a:r>
          <a:r>
            <a:rPr lang="tr-TR" dirty="0" smtClean="0"/>
            <a:t>(Diğer Birimlerden öğrenci </a:t>
          </a:r>
          <a:r>
            <a:rPr lang="tr-TR" dirty="0"/>
            <a:t>alımına açık) olanlar</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dirty="0" smtClean="0"/>
            <a:t>Yabancı Diller Bölümü (Hazırlık Programı)</a:t>
          </a:r>
          <a:endParaRPr lang="tr-TR" dirty="0"/>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r>
            <a:rPr lang="tr-TR" dirty="0" smtClean="0"/>
            <a:t>İngilizce Mütercim Tercümanlık </a:t>
          </a:r>
          <a:r>
            <a:rPr lang="tr-TR" dirty="0"/>
            <a:t>Bölümü</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CDEDB1A3-F4C2-43F5-9104-7EE2A4CDBBC5}">
      <dgm:prSet phldrT="[Text]"/>
      <dgm:spPr/>
      <dgm:t>
        <a:bodyPr/>
        <a:lstStyle/>
        <a:p>
          <a:r>
            <a:rPr lang="tr-TR" dirty="0" smtClean="0"/>
            <a:t>Arapça Mütercim Tercümanlık Bölümü</a:t>
          </a:r>
          <a:endParaRPr lang="tr-TR" dirty="0"/>
        </a:p>
      </dgm:t>
    </dgm:pt>
    <dgm:pt modelId="{33EDF463-DB26-4454-A3C9-1807A6CFD3D9}" type="parTrans" cxnId="{4F2A3084-E5F4-418F-BE5B-DE236B3B460B}">
      <dgm:prSet/>
      <dgm:spPr/>
      <dgm:t>
        <a:bodyPr/>
        <a:lstStyle/>
        <a:p>
          <a:endParaRPr lang="tr-TR"/>
        </a:p>
      </dgm:t>
    </dgm:pt>
    <dgm:pt modelId="{503CD1C6-7ECE-4365-8B68-960F1722B87E}" type="sibTrans" cxnId="{4F2A3084-E5F4-418F-BE5B-DE236B3B460B}">
      <dgm:prSet/>
      <dgm:spPr/>
      <dgm:t>
        <a:bodyPr/>
        <a:lstStyle/>
        <a:p>
          <a:endParaRPr lang="tr-TR"/>
        </a:p>
      </dgm:t>
    </dgm:pt>
    <dgm:pt modelId="{B630877E-A026-4B0A-B504-7DD287922F8F}" type="pres">
      <dgm:prSet presAssocID="{81E53F67-A82C-4153-91CC-DB953EE1ADE8}" presName="linear" presStyleCnt="0">
        <dgm:presLayoutVars>
          <dgm:dir/>
          <dgm:animLvl val="lvl"/>
          <dgm:resizeHandles val="exact"/>
        </dgm:presLayoutVars>
      </dgm:prSet>
      <dgm:spPr/>
      <dgm:t>
        <a:bodyPr/>
        <a:lstStyle/>
        <a:p>
          <a:endParaRPr lang="tr-TR"/>
        </a:p>
      </dgm:t>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t>
        <a:bodyPr/>
        <a:lstStyle/>
        <a:p>
          <a:endParaRPr lang="tr-TR"/>
        </a:p>
      </dgm:t>
    </dgm:pt>
    <dgm:pt modelId="{5B899DC4-6C6D-4F62-8361-C81B63696B9F}" type="pres">
      <dgm:prSet presAssocID="{FEADB499-157A-4B3D-B1A6-C79733BBBE86}" presName="parentText" presStyleLbl="node1" presStyleIdx="0" presStyleCnt="2">
        <dgm:presLayoutVars>
          <dgm:chMax val="0"/>
          <dgm:bulletEnabled val="1"/>
        </dgm:presLayoutVars>
      </dgm:prSet>
      <dgm:spPr/>
      <dgm:t>
        <a:bodyPr/>
        <a:lstStyle/>
        <a:p>
          <a:endParaRPr lang="tr-TR"/>
        </a:p>
      </dgm:t>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dgm:presLayoutVars>
          <dgm:bulletEnabled val="1"/>
        </dgm:presLayoutVars>
      </dgm:prSet>
      <dgm:spPr/>
      <dgm:t>
        <a:bodyPr/>
        <a:lstStyle/>
        <a:p>
          <a:endParaRPr lang="tr-TR"/>
        </a:p>
      </dgm:t>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t>
        <a:bodyPr/>
        <a:lstStyle/>
        <a:p>
          <a:endParaRPr lang="tr-TR"/>
        </a:p>
      </dgm:t>
    </dgm:pt>
    <dgm:pt modelId="{88770953-0D09-4C4C-A4C8-FE540DCAC999}" type="pres">
      <dgm:prSet presAssocID="{C5843BB7-3AB6-4DCA-BA2B-D55383DCC535}" presName="parentText" presStyleLbl="node1" presStyleIdx="1" presStyleCnt="2">
        <dgm:presLayoutVars>
          <dgm:chMax val="0"/>
          <dgm:bulletEnabled val="1"/>
        </dgm:presLayoutVars>
      </dgm:prSet>
      <dgm:spPr/>
      <dgm:t>
        <a:bodyPr/>
        <a:lstStyle/>
        <a:p>
          <a:endParaRPr lang="tr-TR"/>
        </a:p>
      </dgm:t>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dgm:presLayoutVars>
          <dgm:bulletEnabled val="1"/>
        </dgm:presLayoutVars>
      </dgm:prSet>
      <dgm:spPr/>
      <dgm:t>
        <a:bodyPr/>
        <a:lstStyle/>
        <a:p>
          <a:endParaRPr lang="tr-TR"/>
        </a:p>
      </dgm:t>
    </dgm:pt>
  </dgm:ptLst>
  <dgm:cxnLst>
    <dgm:cxn modelId="{1576CA91-4F31-468F-8722-1E7AD43B10C4}" type="presOf" srcId="{349EE816-E3D0-499A-A308-20504632AB9D}" destId="{11B6E6A6-6A89-411E-A453-83E718BCC102}" srcOrd="0" destOrd="0" presId="urn:microsoft.com/office/officeart/2005/8/layout/list1"/>
    <dgm:cxn modelId="{4F2A3084-E5F4-418F-BE5B-DE236B3B460B}" srcId="{C5843BB7-3AB6-4DCA-BA2B-D55383DCC535}" destId="{CDEDB1A3-F4C2-43F5-9104-7EE2A4CDBBC5}" srcOrd="1" destOrd="0" parTransId="{33EDF463-DB26-4454-A3C9-1807A6CFD3D9}" sibTransId="{503CD1C6-7ECE-4365-8B68-960F1722B87E}"/>
    <dgm:cxn modelId="{925EB1CC-4A0C-4F33-A460-73AF0A16C0D8}" type="presOf" srcId="{6C8D1F77-6D40-4EB2-991B-C8066A635BA1}" destId="{766A867A-7466-4AB6-8519-972390FF5887}" srcOrd="0" destOrd="0" presId="urn:microsoft.com/office/officeart/2005/8/layout/list1"/>
    <dgm:cxn modelId="{01467C98-4750-426E-BE5E-3CEF94EAE477}" type="presOf" srcId="{FEADB499-157A-4B3D-B1A6-C79733BBBE86}" destId="{8EB1E653-0E25-41B0-B0A4-C2D7BC3106C5}"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E374C6D5-8FCC-4491-BA5D-687F2D944278}" srcId="{81E53F67-A82C-4153-91CC-DB953EE1ADE8}" destId="{FEADB499-157A-4B3D-B1A6-C79733BBBE86}" srcOrd="0" destOrd="0" parTransId="{D7861241-D773-4AD8-BBE8-595EB6E6B1F8}" sibTransId="{D81E9281-EB35-4C82-BEDD-9305793CE6D2}"/>
    <dgm:cxn modelId="{B67E6ECC-F294-4368-A342-5A30CE5FD4E3}" type="presOf" srcId="{CDEDB1A3-F4C2-43F5-9104-7EE2A4CDBBC5}" destId="{11B6E6A6-6A89-411E-A453-83E718BCC102}" srcOrd="0" destOrd="1" presId="urn:microsoft.com/office/officeart/2005/8/layout/list1"/>
    <dgm:cxn modelId="{E48B9680-945C-4596-B26E-F75F86DBC3C0}" type="presOf" srcId="{C5843BB7-3AB6-4DCA-BA2B-D55383DCC535}" destId="{88770953-0D09-4C4C-A4C8-FE540DCAC999}" srcOrd="1" destOrd="0" presId="urn:microsoft.com/office/officeart/2005/8/layout/list1"/>
    <dgm:cxn modelId="{E3FF2B30-9F67-425F-AB02-688D093A615A}" srcId="{FEADB499-157A-4B3D-B1A6-C79733BBBE86}" destId="{6C8D1F77-6D40-4EB2-991B-C8066A635BA1}" srcOrd="0" destOrd="0" parTransId="{BE0604BA-4023-43E1-BF51-05481DC14F5C}" sibTransId="{90BCC00A-1DC8-447F-9694-5D08221C7C59}"/>
    <dgm:cxn modelId="{A2303FE5-2929-44FE-AB12-96F2B47817A6}" srcId="{81E53F67-A82C-4153-91CC-DB953EE1ADE8}" destId="{C5843BB7-3AB6-4DCA-BA2B-D55383DCC535}" srcOrd="1" destOrd="0" parTransId="{CE594B8D-6981-4712-84DE-1D52E9502067}" sibTransId="{825F5A33-0EB9-4B31-B623-0A0A49A6CD48}"/>
    <dgm:cxn modelId="{8ADB9452-417F-494D-9F56-B035F31773F9}" type="presOf" srcId="{FEADB499-157A-4B3D-B1A6-C79733BBBE86}" destId="{5B899DC4-6C6D-4F62-8361-C81B63696B9F}" srcOrd="1" destOrd="0" presId="urn:microsoft.com/office/officeart/2005/8/layout/list1"/>
    <dgm:cxn modelId="{342A27BA-B269-4263-B66C-ECD3CE0F9F91}" type="presOf" srcId="{81E53F67-A82C-4153-91CC-DB953EE1ADE8}" destId="{B630877E-A026-4B0A-B504-7DD287922F8F}" srcOrd="0" destOrd="0" presId="urn:microsoft.com/office/officeart/2005/8/layout/list1"/>
    <dgm:cxn modelId="{AE5C7F49-C750-4132-A98A-5CDCA5726F46}" type="presOf" srcId="{C5843BB7-3AB6-4DCA-BA2B-D55383DCC535}" destId="{2D16D6C1-34D7-4182-A15F-27E35188CE88}" srcOrd="0" destOrd="0"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1016443"/>
          <a:ext cx="10515600" cy="106312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520700" rIns="816127" bIns="177800" numCol="1" spcCol="1270" anchor="t" anchorCtr="0">
          <a:noAutofit/>
        </a:bodyPr>
        <a:lstStyle/>
        <a:p>
          <a:pPr marL="228600" lvl="1" indent="-228600" algn="l" defTabSz="1111250">
            <a:lnSpc>
              <a:spcPct val="90000"/>
            </a:lnSpc>
            <a:spcBef>
              <a:spcPct val="0"/>
            </a:spcBef>
            <a:spcAft>
              <a:spcPct val="15000"/>
            </a:spcAft>
            <a:buChar char="••"/>
          </a:pPr>
          <a:r>
            <a:rPr lang="tr-TR" sz="2500" kern="1200" dirty="0" smtClean="0"/>
            <a:t>Yabancı Diller Bölümü (Hazırlık Programı)</a:t>
          </a:r>
          <a:endParaRPr lang="tr-TR" sz="2500" kern="1200" dirty="0"/>
        </a:p>
      </dsp:txBody>
      <dsp:txXfrm>
        <a:off x="0" y="1016443"/>
        <a:ext cx="10515600" cy="1063125"/>
      </dsp:txXfrm>
    </dsp:sp>
    <dsp:sp modelId="{5B899DC4-6C6D-4F62-8361-C81B63696B9F}">
      <dsp:nvSpPr>
        <dsp:cNvPr id="0" name=""/>
        <dsp:cNvSpPr/>
      </dsp:nvSpPr>
      <dsp:spPr>
        <a:xfrm>
          <a:off x="525780" y="647443"/>
          <a:ext cx="7360920" cy="738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111250">
            <a:lnSpc>
              <a:spcPct val="90000"/>
            </a:lnSpc>
            <a:spcBef>
              <a:spcPct val="0"/>
            </a:spcBef>
            <a:spcAft>
              <a:spcPct val="35000"/>
            </a:spcAft>
          </a:pPr>
          <a:r>
            <a:rPr lang="tr-TR" sz="2500" kern="1200" dirty="0"/>
            <a:t>Aktif </a:t>
          </a:r>
          <a:r>
            <a:rPr lang="tr-TR" sz="2500" kern="1200" dirty="0" smtClean="0"/>
            <a:t>(Diğer Birimlerden öğrenci </a:t>
          </a:r>
          <a:r>
            <a:rPr lang="tr-TR" sz="2500" kern="1200" dirty="0"/>
            <a:t>alımına açık) olanlar</a:t>
          </a:r>
        </a:p>
      </dsp:txBody>
      <dsp:txXfrm>
        <a:off x="561806" y="683469"/>
        <a:ext cx="7288868" cy="665948"/>
      </dsp:txXfrm>
    </dsp:sp>
    <dsp:sp modelId="{11B6E6A6-6A89-411E-A453-83E718BCC102}">
      <dsp:nvSpPr>
        <dsp:cNvPr id="0" name=""/>
        <dsp:cNvSpPr/>
      </dsp:nvSpPr>
      <dsp:spPr>
        <a:xfrm>
          <a:off x="0" y="2583568"/>
          <a:ext cx="10515600" cy="1456875"/>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520700" rIns="816127" bIns="177800" numCol="1" spcCol="1270" anchor="t" anchorCtr="0">
          <a:noAutofit/>
        </a:bodyPr>
        <a:lstStyle/>
        <a:p>
          <a:pPr marL="228600" lvl="1" indent="-228600" algn="l" defTabSz="1111250">
            <a:lnSpc>
              <a:spcPct val="90000"/>
            </a:lnSpc>
            <a:spcBef>
              <a:spcPct val="0"/>
            </a:spcBef>
            <a:spcAft>
              <a:spcPct val="15000"/>
            </a:spcAft>
            <a:buChar char="••"/>
          </a:pPr>
          <a:r>
            <a:rPr lang="tr-TR" sz="2500" kern="1200" dirty="0" smtClean="0"/>
            <a:t>İngilizce Mütercim Tercümanlık </a:t>
          </a:r>
          <a:r>
            <a:rPr lang="tr-TR" sz="2500" kern="1200" dirty="0"/>
            <a:t>Bölümü</a:t>
          </a:r>
        </a:p>
        <a:p>
          <a:pPr marL="228600" lvl="1" indent="-228600" algn="l" defTabSz="1111250">
            <a:lnSpc>
              <a:spcPct val="90000"/>
            </a:lnSpc>
            <a:spcBef>
              <a:spcPct val="0"/>
            </a:spcBef>
            <a:spcAft>
              <a:spcPct val="15000"/>
            </a:spcAft>
            <a:buChar char="••"/>
          </a:pPr>
          <a:r>
            <a:rPr lang="tr-TR" sz="2500" kern="1200" dirty="0" smtClean="0"/>
            <a:t>Arapça Mütercim Tercümanlık Bölümü</a:t>
          </a:r>
          <a:endParaRPr lang="tr-TR" sz="2500" kern="1200" dirty="0"/>
        </a:p>
      </dsp:txBody>
      <dsp:txXfrm>
        <a:off x="0" y="2583568"/>
        <a:ext cx="10515600" cy="1456875"/>
      </dsp:txXfrm>
    </dsp:sp>
    <dsp:sp modelId="{88770953-0D09-4C4C-A4C8-FE540DCAC999}">
      <dsp:nvSpPr>
        <dsp:cNvPr id="0" name=""/>
        <dsp:cNvSpPr/>
      </dsp:nvSpPr>
      <dsp:spPr>
        <a:xfrm>
          <a:off x="525780" y="2214568"/>
          <a:ext cx="7360920" cy="7380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111250">
            <a:lnSpc>
              <a:spcPct val="90000"/>
            </a:lnSpc>
            <a:spcBef>
              <a:spcPct val="0"/>
            </a:spcBef>
            <a:spcAft>
              <a:spcPct val="35000"/>
            </a:spcAft>
          </a:pPr>
          <a:r>
            <a:rPr lang="tr-TR" sz="2500" kern="1200" dirty="0"/>
            <a:t>Pasif (öğrenci alımına kapalı) olanlar</a:t>
          </a:r>
        </a:p>
      </dsp:txBody>
      <dsp:txXfrm>
        <a:off x="561806" y="2250594"/>
        <a:ext cx="72888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t>25.04.2025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2817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7174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72014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41930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B0662BFA-4C2C-4A38-AADE-FD7585A05BA6}" type="datetimeFigureOut">
              <a:rPr lang="tr-TR" smtClean="0"/>
              <a:t>25.04.2025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953205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B0662BFA-4C2C-4A38-AADE-FD7585A05BA6}" type="datetimeFigureOut">
              <a:rPr lang="tr-TR" smtClean="0"/>
              <a:t>25.04.2025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800408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0662BFA-4C2C-4A38-AADE-FD7585A05BA6}" type="datetimeFigureOut">
              <a:rPr lang="tr-TR" smtClean="0"/>
              <a:t>25.04.2025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51500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110442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simgeyi tıklatın</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Veri Yer Tutucusu 4"/>
          <p:cNvSpPr>
            <a:spLocks noGrp="1"/>
          </p:cNvSpPr>
          <p:nvPr>
            <p:ph type="dt" sz="half" idx="10"/>
          </p:nvPr>
        </p:nvSpPr>
        <p:spPr/>
        <p:txBody>
          <a:bodyPr/>
          <a:lstStyle/>
          <a:p>
            <a:fld id="{B0662BFA-4C2C-4A38-AADE-FD7585A05BA6}" type="datetimeFigureOut">
              <a:rPr lang="tr-TR" smtClean="0"/>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4245371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275592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B0662BFA-4C2C-4A38-AADE-FD7585A05BA6}" type="datetimeFigureOut">
              <a:rPr lang="tr-TR" smtClean="0"/>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4559628E-6A3A-413A-86BA-B583F14BAED6}" type="slidenum">
              <a:rPr lang="tr-TR" smtClean="0"/>
              <a:t>‹#›</a:t>
            </a:fld>
            <a:endParaRPr lang="tr-TR"/>
          </a:p>
        </p:txBody>
      </p:sp>
    </p:spTree>
    <p:extLst>
      <p:ext uri="{BB962C8B-B14F-4D97-AF65-F5344CB8AC3E}">
        <p14:creationId xmlns:p14="http://schemas.microsoft.com/office/powerpoint/2010/main" val="3382612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662BFA-4C2C-4A38-AADE-FD7585A05BA6}" type="datetimeFigureOut">
              <a:rPr lang="tr-TR" smtClean="0"/>
              <a:t>25.04.2025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28E-6A3A-413A-86BA-B583F14BAED6}" type="slidenum">
              <a:rPr lang="tr-TR" smtClean="0"/>
              <a:t>‹#›</a:t>
            </a:fld>
            <a:endParaRPr lang="tr-TR"/>
          </a:p>
        </p:txBody>
      </p:sp>
    </p:spTree>
    <p:extLst>
      <p:ext uri="{BB962C8B-B14F-4D97-AF65-F5344CB8AC3E}">
        <p14:creationId xmlns:p14="http://schemas.microsoft.com/office/powerpoint/2010/main" val="3746538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25.04.2025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chart" Target="../charts/chart7.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58477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3200" b="1" noProof="0" dirty="0" smtClean="0">
                <a:solidFill>
                  <a:prstClr val="black">
                    <a:lumMod val="85000"/>
                    <a:lumOff val="15000"/>
                  </a:prstClr>
                </a:solidFill>
                <a:latin typeface="Times New Roman" panose="02020603050405020304" pitchFamily="18" charset="0"/>
                <a:cs typeface="Times New Roman" panose="02020603050405020304" pitchFamily="18" charset="0"/>
              </a:rPr>
              <a:t>YABANCI DİLLER YÜKSEKOKULU</a:t>
            </a:r>
            <a:endPar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endParaRPr>
          </a:p>
        </p:txBody>
      </p:sp>
      <p:sp>
        <p:nvSpPr>
          <p:cNvPr id="7" name="Dikdörtgen 6"/>
          <p:cNvSpPr/>
          <p:nvPr/>
        </p:nvSpPr>
        <p:spPr>
          <a:xfrm>
            <a:off x="3784803" y="4687372"/>
            <a:ext cx="4007251"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2025 Yılı Brifing Toplantısı</a:t>
            </a:r>
          </a:p>
          <a:p>
            <a:pPr algn="ctr"/>
            <a:r>
              <a:rPr lang="tr-TR" sz="2800" b="1" dirty="0" smtClean="0">
                <a:solidFill>
                  <a:prstClr val="black">
                    <a:lumMod val="85000"/>
                    <a:lumOff val="15000"/>
                  </a:prstClr>
                </a:solidFill>
                <a:cs typeface="Times New Roman" panose="02020603050405020304" pitchFamily="18" charset="0"/>
              </a:rPr>
              <a:t>..</a:t>
            </a:r>
            <a:r>
              <a:rPr lang="tr-TR" sz="2800" b="1" dirty="0">
                <a:solidFill>
                  <a:prstClr val="black">
                    <a:lumMod val="85000"/>
                    <a:lumOff val="15000"/>
                  </a:prstClr>
                </a:solidFill>
                <a:cs typeface="Times New Roman" panose="02020603050405020304" pitchFamily="18" charset="0"/>
              </a:rPr>
              <a:t>/</a:t>
            </a:r>
            <a:r>
              <a:rPr lang="tr-TR" sz="2800" b="1" dirty="0" smtClean="0">
                <a:solidFill>
                  <a:prstClr val="black">
                    <a:lumMod val="85000"/>
                    <a:lumOff val="15000"/>
                  </a:prstClr>
                </a:solidFill>
                <a:cs typeface="Times New Roman" panose="02020603050405020304" pitchFamily="18" charset="0"/>
              </a:rPr>
              <a:t>03/2025</a:t>
            </a:r>
            <a:endParaRPr lang="tr-TR" sz="2800" dirty="0"/>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838200" y="1388962"/>
            <a:ext cx="10569606" cy="3990905"/>
          </a:xfrm>
        </p:spPr>
        <p:txBody>
          <a:bodyPr>
            <a:noAutofit/>
          </a:bodyPr>
          <a:lstStyle/>
          <a:p>
            <a:pPr marL="0" indent="0" algn="just">
              <a:buNone/>
            </a:pPr>
            <a:r>
              <a:rPr lang="tr-TR" dirty="0" smtClean="0"/>
              <a:t>Bilimin </a:t>
            </a:r>
            <a:r>
              <a:rPr lang="tr-TR" dirty="0"/>
              <a:t>Işığında, kaliteli ve çağdaş  bir </a:t>
            </a:r>
            <a:r>
              <a:rPr lang="tr-TR" dirty="0" smtClean="0"/>
              <a:t>eğitim çizgisinde</a:t>
            </a:r>
            <a:r>
              <a:rPr lang="tr-TR" dirty="0"/>
              <a:t>, </a:t>
            </a:r>
            <a:r>
              <a:rPr lang="tr-TR" dirty="0" smtClean="0"/>
              <a:t>Üniversitemizin</a:t>
            </a:r>
          </a:p>
          <a:p>
            <a:pPr marL="0" indent="0" algn="just">
              <a:buNone/>
            </a:pPr>
            <a:r>
              <a:rPr lang="tr-TR" dirty="0" smtClean="0"/>
              <a:t>  Fakülte </a:t>
            </a:r>
            <a:r>
              <a:rPr lang="tr-TR" dirty="0"/>
              <a:t>  ve  Yüksekokul  öğrencilerine eğitimleri  boyunca  kişisel  </a:t>
            </a:r>
            <a:endParaRPr lang="tr-TR" dirty="0" smtClean="0"/>
          </a:p>
          <a:p>
            <a:pPr marL="0" indent="0" algn="just">
              <a:buNone/>
            </a:pPr>
            <a:r>
              <a:rPr lang="tr-TR" dirty="0" smtClean="0"/>
              <a:t>gelişimlerini </a:t>
            </a:r>
            <a:r>
              <a:rPr lang="tr-TR" dirty="0"/>
              <a:t>arttırmak için gerekli olan yabancı dili işlevsel şekilde kullanabilmelerine katkıda bulunacak insan kaynakları başta olmak üzere her türlü alt yapıyı oluşturmak ve Uluslararası ölçütlerde ölçme- değerlendirme yapmak,  açtığı kurslarda öğrencilerin ve diğer isteklilerin yabancı dil öğrenimi konusunda taleplerini karşılayarak  dil yeteneklerini Ulusal ve Uluslar arası sınavlar bazında geliştirmek ve yükseltmektir.</a:t>
            </a:r>
          </a:p>
          <a:p>
            <a:pPr marL="0" indent="0">
              <a:buNone/>
            </a:pPr>
            <a:r>
              <a:rPr lang="tr-TR" dirty="0"/>
              <a:t>                </a:t>
            </a:r>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838200" y="1388963"/>
            <a:ext cx="9264588" cy="3049872"/>
          </a:xfrm>
        </p:spPr>
        <p:txBody>
          <a:bodyPr>
            <a:normAutofit/>
          </a:bodyPr>
          <a:lstStyle/>
          <a:p>
            <a:pPr marL="0" indent="0" algn="just">
              <a:buNone/>
            </a:pPr>
            <a:r>
              <a:rPr lang="tr-TR" dirty="0" smtClean="0"/>
              <a:t>	Çağdaş </a:t>
            </a:r>
            <a:r>
              <a:rPr lang="tr-TR" dirty="0"/>
              <a:t>Eğitim-Öğretim yöntemlerini ve güncel araç-gereçleri etkin bir biçimde kullanarak, gerek hazırlık öğrencilerinin ve kurs öğrencilerinin yabancı dil eğitiminden azami derecede yararlanmalarını sağlamak ve öğrencilerimizin yurt dışındaki üniversite programlarını  takip edebilecek düzeyde yabancı dil becerilerini geliştirmektir. </a:t>
            </a:r>
          </a:p>
          <a:p>
            <a:pPr marL="0" indent="0">
              <a:buNone/>
            </a:pPr>
            <a:endParaRPr lang="tr-TR" dirty="0"/>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a:solidFill>
            <a:schemeClr val="accent2"/>
          </a:solidFill>
        </p:spPr>
        <p:txBody>
          <a:bodyPr>
            <a:noAutofit/>
          </a:bodyPr>
          <a:lstStyle/>
          <a:p>
            <a:r>
              <a:rPr lang="tr-TR" dirty="0" smtClean="0"/>
              <a:t>Prof. Dr. Erhan AKIN           MÜDÜR</a:t>
            </a:r>
            <a:endParaRPr lang="tr-TR" dirty="0"/>
          </a:p>
        </p:txBody>
      </p:sp>
      <p:pic>
        <p:nvPicPr>
          <p:cNvPr id="11" name="Resim Yer Tutucusu 10"/>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l="1749" r="1749"/>
          <a:stretch>
            <a:fillRect/>
          </a:stretch>
        </p:blipFill>
        <p:spPr/>
      </p:pic>
      <p:pic>
        <p:nvPicPr>
          <p:cNvPr id="12" name="Resim Yer Tutucusu 11"/>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9111" r="9111"/>
          <a:stretch>
            <a:fillRect/>
          </a:stretch>
        </p:blipFill>
        <p:spPr/>
      </p:pic>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a:solidFill>
            <a:schemeClr val="accent2"/>
          </a:solidFill>
        </p:spPr>
        <p:txBody>
          <a:bodyPr>
            <a:noAutofit/>
          </a:bodyPr>
          <a:lstStyle/>
          <a:p>
            <a:r>
              <a:rPr lang="tr-TR" dirty="0" smtClean="0"/>
              <a:t>Ömer Faruk YAŞAR</a:t>
            </a:r>
          </a:p>
          <a:p>
            <a:r>
              <a:rPr lang="tr-TR" dirty="0" smtClean="0"/>
              <a:t>Müdür Yardımcısı</a:t>
            </a:r>
            <a:endParaRPr lang="tr-TR" dirty="0"/>
          </a:p>
        </p:txBody>
      </p:sp>
      <p:pic>
        <p:nvPicPr>
          <p:cNvPr id="13" name="Resim Yer Tutucusu 12"/>
          <p:cNvPicPr>
            <a:picLocks noGrp="1" noChangeAspect="1"/>
          </p:cNvPicPr>
          <p:nvPr>
            <p:ph type="pic" sz="quarter" idx="21"/>
          </p:nvPr>
        </p:nvPicPr>
        <p:blipFill>
          <a:blip r:embed="rId4">
            <a:extLst>
              <a:ext uri="{28A0092B-C50C-407E-A947-70E740481C1C}">
                <a14:useLocalDpi xmlns:a14="http://schemas.microsoft.com/office/drawing/2010/main" val="0"/>
              </a:ext>
            </a:extLst>
          </a:blip>
          <a:srcRect l="6196" r="6196"/>
          <a:stretch>
            <a:fillRect/>
          </a:stretch>
        </p:blipFill>
        <p:spPr/>
      </p:pic>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a:xfrm>
            <a:off x="7471954" y="5651500"/>
            <a:ext cx="2270640" cy="404658"/>
          </a:xfrm>
          <a:solidFill>
            <a:schemeClr val="accent2"/>
          </a:solidFill>
        </p:spPr>
        <p:txBody>
          <a:bodyPr>
            <a:noAutofit/>
          </a:bodyPr>
          <a:lstStyle/>
          <a:p>
            <a:r>
              <a:rPr lang="tr-TR" dirty="0" smtClean="0">
                <a:solidFill>
                  <a:schemeClr val="tx1"/>
                </a:solidFill>
              </a:rPr>
              <a:t>Adnan KARANFİL</a:t>
            </a:r>
          </a:p>
          <a:p>
            <a:r>
              <a:rPr lang="tr-TR" dirty="0" smtClean="0">
                <a:solidFill>
                  <a:schemeClr val="tx1"/>
                </a:solidFill>
              </a:rPr>
              <a:t>Yüksekokul Sekreteri</a:t>
            </a:r>
            <a:endParaRPr lang="tr-TR" dirty="0">
              <a:solidFill>
                <a:schemeClr val="tx1"/>
              </a:solidFill>
            </a:endParaRPr>
          </a:p>
        </p:txBody>
      </p:sp>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146756888"/>
              </p:ext>
            </p:extLst>
          </p:nvPr>
        </p:nvGraphicFramePr>
        <p:xfrm>
          <a:off x="1323109" y="1296366"/>
          <a:ext cx="8218714" cy="2205720"/>
        </p:xfrm>
        <a:graphic>
          <a:graphicData uri="http://schemas.openxmlformats.org/drawingml/2006/table">
            <a:tbl>
              <a:tblPr firstRow="1" bandRow="1">
                <a:tableStyleId>{74C1A8A3-306A-4EB7-A6B1-4F7E0EB9C5D6}</a:tableStyleId>
              </a:tblPr>
              <a:tblGrid>
                <a:gridCol w="2736735">
                  <a:extLst>
                    <a:ext uri="{9D8B030D-6E8A-4147-A177-3AD203B41FA5}">
                      <a16:colId xmlns:a16="http://schemas.microsoft.com/office/drawing/2014/main" val="3834614422"/>
                    </a:ext>
                  </a:extLst>
                </a:gridCol>
                <a:gridCol w="5481979">
                  <a:extLst>
                    <a:ext uri="{9D8B030D-6E8A-4147-A177-3AD203B41FA5}">
                      <a16:colId xmlns:a16="http://schemas.microsoft.com/office/drawing/2014/main" val="200479393"/>
                    </a:ext>
                  </a:extLst>
                </a:gridCol>
              </a:tblGrid>
              <a:tr h="36762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67620">
                <a:tc>
                  <a:txBody>
                    <a:bodyPr/>
                    <a:lstStyle/>
                    <a:p>
                      <a:r>
                        <a:rPr lang="tr-TR" dirty="0" smtClean="0"/>
                        <a:t>Adnan KARANFİL</a:t>
                      </a:r>
                      <a:endParaRPr lang="tr-TR" dirty="0"/>
                    </a:p>
                  </a:txBody>
                  <a:tcPr/>
                </a:tc>
                <a:tc>
                  <a:txBody>
                    <a:bodyPr/>
                    <a:lstStyle/>
                    <a:p>
                      <a:r>
                        <a:rPr lang="tr-TR" dirty="0" smtClean="0"/>
                        <a:t>Yüksekokul Sekreteri</a:t>
                      </a:r>
                      <a:endParaRPr lang="tr-TR" dirty="0"/>
                    </a:p>
                  </a:txBody>
                  <a:tcPr/>
                </a:tc>
                <a:extLst>
                  <a:ext uri="{0D108BD9-81ED-4DB2-BD59-A6C34878D82A}">
                    <a16:rowId xmlns:a16="http://schemas.microsoft.com/office/drawing/2014/main" val="1880042307"/>
                  </a:ext>
                </a:extLst>
              </a:tr>
              <a:tr h="367620">
                <a:tc>
                  <a:txBody>
                    <a:bodyPr/>
                    <a:lstStyle/>
                    <a:p>
                      <a:r>
                        <a:rPr lang="tr-TR" dirty="0" smtClean="0"/>
                        <a:t>Cemre ÇİÇEK</a:t>
                      </a:r>
                      <a:endParaRPr lang="tr-TR" dirty="0"/>
                    </a:p>
                  </a:txBody>
                  <a:tcPr/>
                </a:tc>
                <a:tc>
                  <a:txBody>
                    <a:bodyPr/>
                    <a:lstStyle/>
                    <a:p>
                      <a:r>
                        <a:rPr lang="tr-TR" dirty="0" smtClean="0"/>
                        <a:t>Şef</a:t>
                      </a:r>
                      <a:endParaRPr lang="tr-TR" dirty="0"/>
                    </a:p>
                  </a:txBody>
                  <a:tcPr/>
                </a:tc>
                <a:extLst>
                  <a:ext uri="{0D108BD9-81ED-4DB2-BD59-A6C34878D82A}">
                    <a16:rowId xmlns:a16="http://schemas.microsoft.com/office/drawing/2014/main" val="2070324419"/>
                  </a:ext>
                </a:extLst>
              </a:tr>
              <a:tr h="367620">
                <a:tc>
                  <a:txBody>
                    <a:bodyPr/>
                    <a:lstStyle/>
                    <a:p>
                      <a:r>
                        <a:rPr lang="tr-TR" dirty="0" smtClean="0"/>
                        <a:t>Mehmet AZGER</a:t>
                      </a:r>
                      <a:endParaRPr lang="tr-TR" dirty="0"/>
                    </a:p>
                  </a:txBody>
                  <a:tcPr/>
                </a:tc>
                <a:tc>
                  <a:txBody>
                    <a:bodyPr/>
                    <a:lstStyle/>
                    <a:p>
                      <a:r>
                        <a:rPr lang="tr-TR" dirty="0" smtClean="0"/>
                        <a:t>Bilgisayar İşletmeni</a:t>
                      </a:r>
                      <a:endParaRPr lang="tr-TR" dirty="0"/>
                    </a:p>
                  </a:txBody>
                  <a:tcPr/>
                </a:tc>
                <a:extLst>
                  <a:ext uri="{0D108BD9-81ED-4DB2-BD59-A6C34878D82A}">
                    <a16:rowId xmlns:a16="http://schemas.microsoft.com/office/drawing/2014/main" val="800317930"/>
                  </a:ext>
                </a:extLst>
              </a:tr>
              <a:tr h="367620">
                <a:tc>
                  <a:txBody>
                    <a:bodyPr/>
                    <a:lstStyle/>
                    <a:p>
                      <a:r>
                        <a:rPr lang="tr-TR" dirty="0" smtClean="0"/>
                        <a:t>Resul BULUT</a:t>
                      </a:r>
                      <a:endParaRPr lang="tr-TR" dirty="0"/>
                    </a:p>
                  </a:txBody>
                  <a:tcPr/>
                </a:tc>
                <a:tc>
                  <a:txBody>
                    <a:bodyPr/>
                    <a:lstStyle/>
                    <a:p>
                      <a:r>
                        <a:rPr lang="tr-TR" dirty="0" smtClean="0"/>
                        <a:t>Hizmetli (Ş)</a:t>
                      </a:r>
                      <a:endParaRPr lang="tr-TR" dirty="0"/>
                    </a:p>
                  </a:txBody>
                  <a:tcPr/>
                </a:tc>
                <a:extLst>
                  <a:ext uri="{0D108BD9-81ED-4DB2-BD59-A6C34878D82A}">
                    <a16:rowId xmlns:a16="http://schemas.microsoft.com/office/drawing/2014/main" val="2839981222"/>
                  </a:ext>
                </a:extLst>
              </a:tr>
              <a:tr h="367620">
                <a:tc>
                  <a:txBody>
                    <a:bodyPr/>
                    <a:lstStyle/>
                    <a:p>
                      <a:r>
                        <a:rPr lang="tr-TR" dirty="0" smtClean="0"/>
                        <a:t>Mehmet</a:t>
                      </a:r>
                      <a:r>
                        <a:rPr lang="tr-TR" baseline="0" dirty="0" smtClean="0"/>
                        <a:t> Ata ÇİFTSÜREN</a:t>
                      </a:r>
                      <a:endParaRPr lang="tr-TR" dirty="0"/>
                    </a:p>
                  </a:txBody>
                  <a:tcPr/>
                </a:tc>
                <a:tc>
                  <a:txBody>
                    <a:bodyPr/>
                    <a:lstStyle/>
                    <a:p>
                      <a:r>
                        <a:rPr lang="tr-TR" dirty="0" smtClean="0"/>
                        <a:t>Sürekli İşçi</a:t>
                      </a:r>
                      <a:endParaRPr lang="tr-TR" dirty="0"/>
                    </a:p>
                  </a:txBody>
                  <a:tcPr/>
                </a:tc>
                <a:extLst>
                  <a:ext uri="{0D108BD9-81ED-4DB2-BD59-A6C34878D82A}">
                    <a16:rowId xmlns:a16="http://schemas.microsoft.com/office/drawing/2014/main" val="3153591477"/>
                  </a:ext>
                </a:extLst>
              </a:tr>
            </a:tbl>
          </a:graphicData>
        </a:graphic>
      </p:graphicFrame>
    </p:spTree>
    <p:extLst>
      <p:ext uri="{BB962C8B-B14F-4D97-AF65-F5344CB8AC3E}">
        <p14:creationId xmlns:p14="http://schemas.microsoft.com/office/powerpoint/2010/main" val="345417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BÖLÜMLERİMİZ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1600303622"/>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smtClean="0"/>
              <a:t>YABANCI DİLLER BÖLÜMÜ</a:t>
            </a:r>
            <a:endParaRPr lang="tr-TR" dirty="0"/>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4117179712"/>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06917C60-9620-CD96-14CE-72898864C3BA}"/>
              </a:ext>
            </a:extLst>
          </p:cNvPr>
          <p:cNvGraphicFramePr>
            <a:graphicFrameLocks/>
          </p:cNvGraphicFramePr>
          <p:nvPr>
            <p:extLst>
              <p:ext uri="{D42A27DB-BD31-4B8C-83A1-F6EECF244321}">
                <p14:modId xmlns:p14="http://schemas.microsoft.com/office/powerpoint/2010/main" val="3203952428"/>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29" name="Rectangle 28">
            <a:extLst>
              <a:ext uri="{FF2B5EF4-FFF2-40B4-BE49-F238E27FC236}">
                <a16:creationId xmlns:a16="http://schemas.microsoft.com/office/drawing/2014/main" id="{8D184856-1872-5212-2D21-1236DD3E050D}"/>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tr-TR" sz="2000" b="1" dirty="0"/>
          </a:p>
        </p:txBody>
      </p:sp>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8" dur="500"/>
                                        <p:tgtEl>
                                          <p:spTgt spid="26">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2" dur="500"/>
                                        <p:tgtEl>
                                          <p:spTgt spid="26">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6" dur="500"/>
                                        <p:tgtEl>
                                          <p:spTgt spid="26">
                                            <p:graphicEl>
                                              <a:chart seriesIdx="-4" categoryIdx="2" bldStep="category"/>
                                            </p:graphicEl>
                                          </p:spTgt>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500"/>
                                        <p:tgtEl>
                                          <p:spTgt spid="29"/>
                                        </p:tgtEl>
                                      </p:cBhvr>
                                    </p:animEffect>
                                  </p:childTnLst>
                                </p:cTn>
                              </p:par>
                            </p:childTnLst>
                          </p:cTn>
                        </p:par>
                        <p:par>
                          <p:cTn id="102" fill="hold">
                            <p:stCondLst>
                              <p:cond delay="500"/>
                            </p:stCondLst>
                            <p:childTnLst>
                              <p:par>
                                <p:cTn id="103" presetID="10" presetClass="entr" presetSubtype="0" fill="hold" grpId="0" nodeType="afterEffect" nodePh="1">
                                  <p:stCondLst>
                                    <p:cond delay="0"/>
                                  </p:stCondLst>
                                  <p:endCondLst>
                                    <p:cond evt="begin" delay="0">
                                      <p:tn val="103"/>
                                    </p:cond>
                                  </p:endCondLst>
                                  <p:childTnLst>
                                    <p:set>
                                      <p:cBhvr>
                                        <p:cTn id="104" dur="1" fill="hold">
                                          <p:stCondLst>
                                            <p:cond delay="0"/>
                                          </p:stCondLst>
                                        </p:cTn>
                                        <p:tgtEl>
                                          <p:spTgt spid="30"/>
                                        </p:tgtEl>
                                        <p:attrNameLst>
                                          <p:attrName>style.visibility</p:attrName>
                                        </p:attrNameLst>
                                      </p:cBhvr>
                                      <p:to>
                                        <p:strVal val="visible"/>
                                      </p:to>
                                    </p:set>
                                    <p:animEffect transition="in" filter="fade">
                                      <p:cBhvr>
                                        <p:cTn id="10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26" grpId="0" uiExpand="1">
        <p:bldSub>
          <a:bldChart bld="category"/>
        </p:bldSub>
      </p:bldGraphic>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smtClean="0"/>
              <a:t>İNGİLİZCE MÜTERCİM TERCÜMANLIK BÖLÜMÜ</a:t>
            </a:r>
            <a:endParaRPr lang="tr-TR" dirty="0"/>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3843474044"/>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3133895015"/>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8" dur="500"/>
                                        <p:tgtEl>
                                          <p:spTgt spid="26">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2" dur="500"/>
                                        <p:tgtEl>
                                          <p:spTgt spid="26">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6"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26" grpId="0" uiExpand="1">
        <p:bldSub>
          <a:bldChart bld="category"/>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smtClean="0"/>
              <a:t>ARAPÇA MÜTERCİM TERCÜMANLIK BÖLÜMÜ</a:t>
            </a:r>
            <a:endParaRPr lang="tr-TR" dirty="0"/>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826861468"/>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1398675524"/>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0609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8" dur="500"/>
                                        <p:tgtEl>
                                          <p:spTgt spid="26">
                                            <p:graphicEl>
                                              <a:chart seriesIdx="-4" categoryIdx="0" bldStep="category"/>
                                            </p:graphicEl>
                                          </p:spTgt>
                                        </p:tgtEl>
                                      </p:cBhvr>
                                    </p:animEffect>
                                  </p:childTnLst>
                                </p:cTn>
                              </p:par>
                            </p:childTnLst>
                          </p:cTn>
                        </p:par>
                        <p:par>
                          <p:cTn id="89" fill="hold">
                            <p:stCondLst>
                              <p:cond delay="1000"/>
                            </p:stCondLst>
                            <p:childTnLst>
                              <p:par>
                                <p:cTn id="90" presetID="10" presetClass="entr" presetSubtype="0" fill="hold" grpId="0" nodeType="afterEffect">
                                  <p:stCondLst>
                                    <p:cond delay="0"/>
                                  </p:stCondLst>
                                  <p:childTnLst>
                                    <p:set>
                                      <p:cBhvr>
                                        <p:cTn id="91"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2" dur="500"/>
                                        <p:tgtEl>
                                          <p:spTgt spid="26">
                                            <p:graphicEl>
                                              <a:chart seriesIdx="-4" categoryIdx="1" bldStep="category"/>
                                            </p:graphicEl>
                                          </p:spTgt>
                                        </p:tgtEl>
                                      </p:cBhvr>
                                    </p:animEffect>
                                  </p:childTnLst>
                                </p:cTn>
                              </p:par>
                            </p:childTnLst>
                          </p:cTn>
                        </p:par>
                        <p:par>
                          <p:cTn id="93" fill="hold">
                            <p:stCondLst>
                              <p:cond delay="1500"/>
                            </p:stCondLst>
                            <p:childTnLst>
                              <p:par>
                                <p:cTn id="94" presetID="10" presetClass="entr" presetSubtype="0" fill="hold" grpId="0" nodeType="afterEffect">
                                  <p:stCondLst>
                                    <p:cond delay="0"/>
                                  </p:stCondLst>
                                  <p:childTnLst>
                                    <p:set>
                                      <p:cBhvr>
                                        <p:cTn id="95"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6"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26" grpId="0" uiExpand="1">
        <p:bldSub>
          <a:bldChart bld="category"/>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3338-1DED-FC69-4450-7064ADDEC3F0}"/>
              </a:ext>
            </a:extLst>
          </p:cNvPr>
          <p:cNvSpPr>
            <a:spLocks noGrp="1"/>
          </p:cNvSpPr>
          <p:nvPr>
            <p:ph type="title"/>
          </p:nvPr>
        </p:nvSpPr>
        <p:spPr/>
        <p:txBody>
          <a:bodyPr/>
          <a:lstStyle/>
          <a:p>
            <a:r>
              <a:rPr lang="tr-TR" dirty="0"/>
              <a:t>ÖNEMLİ BAŞARILARIMIZ</a:t>
            </a:r>
          </a:p>
        </p:txBody>
      </p:sp>
      <p:sp>
        <p:nvSpPr>
          <p:cNvPr id="3" name="Content Placeholder 2">
            <a:extLst>
              <a:ext uri="{FF2B5EF4-FFF2-40B4-BE49-F238E27FC236}">
                <a16:creationId xmlns:a16="http://schemas.microsoft.com/office/drawing/2014/main" id="{8C3D17C4-F917-FA91-1698-B4A175A55BBB}"/>
              </a:ext>
            </a:extLst>
          </p:cNvPr>
          <p:cNvSpPr>
            <a:spLocks noGrp="1"/>
          </p:cNvSpPr>
          <p:nvPr>
            <p:ph idx="1"/>
          </p:nvPr>
        </p:nvSpPr>
        <p:spPr/>
        <p:txBody>
          <a:bodyPr/>
          <a:lstStyle/>
          <a:p>
            <a:r>
              <a:rPr lang="tr-TR" dirty="0"/>
              <a:t>Burada bilgi verilip sağ tarafa ilgili resim konulabilir.</a:t>
            </a:r>
          </a:p>
        </p:txBody>
      </p:sp>
      <p:sp>
        <p:nvSpPr>
          <p:cNvPr id="4" name="Picture Placeholder 3">
            <a:extLst>
              <a:ext uri="{FF2B5EF4-FFF2-40B4-BE49-F238E27FC236}">
                <a16:creationId xmlns:a16="http://schemas.microsoft.com/office/drawing/2014/main" id="{988648DB-0701-B8B2-26D1-E3E3E444F8CE}"/>
              </a:ext>
            </a:extLst>
          </p:cNvPr>
          <p:cNvSpPr>
            <a:spLocks noGrp="1"/>
          </p:cNvSpPr>
          <p:nvPr>
            <p:ph type="pic" sz="quarter" idx="13"/>
          </p:nvPr>
        </p:nvSpPr>
        <p:spPr/>
      </p:sp>
      <p:sp>
        <p:nvSpPr>
          <p:cNvPr id="5" name="Picture Placeholder 4">
            <a:extLst>
              <a:ext uri="{FF2B5EF4-FFF2-40B4-BE49-F238E27FC236}">
                <a16:creationId xmlns:a16="http://schemas.microsoft.com/office/drawing/2014/main" id="{E2B5156F-6B24-E763-C156-CB8EED8A5238}"/>
              </a:ext>
            </a:extLst>
          </p:cNvPr>
          <p:cNvSpPr>
            <a:spLocks noGrp="1"/>
          </p:cNvSpPr>
          <p:nvPr>
            <p:ph type="pic" sz="quarter" idx="14"/>
          </p:nvPr>
        </p:nvSpPr>
        <p:spPr/>
      </p:sp>
      <p:sp>
        <p:nvSpPr>
          <p:cNvPr id="6" name="Content Placeholder 5">
            <a:extLst>
              <a:ext uri="{FF2B5EF4-FFF2-40B4-BE49-F238E27FC236}">
                <a16:creationId xmlns:a16="http://schemas.microsoft.com/office/drawing/2014/main" id="{E624F29E-AF81-97E9-EF5A-81708C47A3D8}"/>
              </a:ext>
            </a:extLst>
          </p:cNvPr>
          <p:cNvSpPr>
            <a:spLocks noGrp="1"/>
          </p:cNvSpPr>
          <p:nvPr>
            <p:ph idx="15"/>
          </p:nvPr>
        </p:nvSpPr>
        <p:spPr/>
        <p:txBody>
          <a:bodyPr/>
          <a:lstStyle/>
          <a:p>
            <a:r>
              <a:rPr lang="tr-TR" dirty="0"/>
              <a:t>Burada bilgi verilip sağ tarafa ilgili resim konulabilir.</a:t>
            </a:r>
          </a:p>
          <a:p>
            <a:r>
              <a:rPr lang="tr-TR" dirty="0"/>
              <a:t>Bu şablon çoğaltılarak kullanılabilir. </a:t>
            </a:r>
          </a:p>
        </p:txBody>
      </p:sp>
    </p:spTree>
    <p:extLst>
      <p:ext uri="{BB962C8B-B14F-4D97-AF65-F5344CB8AC3E}">
        <p14:creationId xmlns:p14="http://schemas.microsoft.com/office/powerpoint/2010/main" val="1728247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1048070390"/>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32285143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1140771036"/>
              </p:ext>
            </p:extLst>
          </p:nvPr>
        </p:nvGraphicFramePr>
        <p:xfrm>
          <a:off x="1001485" y="1068927"/>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58791923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p:txBody>
          <a:bodyPr/>
          <a:lstStyle/>
          <a:p>
            <a:r>
              <a:rPr lang="tr-TR" b="1" dirty="0" smtClean="0"/>
              <a:t>15.01.2024</a:t>
            </a:r>
            <a:r>
              <a:rPr lang="tr-TR" b="1" dirty="0"/>
              <a:t> </a:t>
            </a:r>
            <a:r>
              <a:rPr lang="tr-TR" dirty="0"/>
              <a:t>Yüksekokulumuz Hazırlık Sınıfı Tiyatro </a:t>
            </a:r>
            <a:r>
              <a:rPr lang="tr-TR" dirty="0" smtClean="0"/>
              <a:t>Gösterimi Gerçekleştirildi</a:t>
            </a:r>
            <a:endParaRPr lang="tr-TR" dirty="0"/>
          </a:p>
        </p:txBody>
      </p:sp>
      <p:pic>
        <p:nvPicPr>
          <p:cNvPr id="8" name="Resim Yer Tutucusu 7"/>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373" r="373"/>
          <a:stretch>
            <a:fillRect/>
          </a:stretch>
        </p:blipFill>
        <p:spPr/>
      </p:pic>
      <p:pic>
        <p:nvPicPr>
          <p:cNvPr id="9" name="Resim Yer Tutucusu 8"/>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6911" b="16911"/>
          <a:stretch>
            <a:fillRect/>
          </a:stretch>
        </p:blipFill>
        <p:spPr/>
      </p:pic>
      <p:sp>
        <p:nvSpPr>
          <p:cNvPr id="6" name="Content Placeholder 5">
            <a:extLst>
              <a:ext uri="{FF2B5EF4-FFF2-40B4-BE49-F238E27FC236}">
                <a16:creationId xmlns:a16="http://schemas.microsoft.com/office/drawing/2014/main" id="{B81AE92B-CE42-C7F7-006F-3712D3D89624}"/>
              </a:ext>
            </a:extLst>
          </p:cNvPr>
          <p:cNvSpPr>
            <a:spLocks noGrp="1"/>
          </p:cNvSpPr>
          <p:nvPr>
            <p:ph idx="15"/>
          </p:nvPr>
        </p:nvSpPr>
        <p:spPr/>
        <p:txBody>
          <a:bodyPr/>
          <a:lstStyle/>
          <a:p>
            <a:r>
              <a:rPr lang="tr-TR" b="1" dirty="0" smtClean="0"/>
              <a:t>21.02.2024</a:t>
            </a:r>
            <a:r>
              <a:rPr lang="tr-TR" b="1" dirty="0"/>
              <a:t> </a:t>
            </a:r>
            <a:r>
              <a:rPr lang="tr-TR" dirty="0"/>
              <a:t>Yüksekokulumuz </a:t>
            </a:r>
            <a:r>
              <a:rPr lang="tr-TR" dirty="0" err="1"/>
              <a:t>Erasmus</a:t>
            </a:r>
            <a:r>
              <a:rPr lang="tr-TR" dirty="0"/>
              <a:t> Yabancı Dil </a:t>
            </a:r>
            <a:r>
              <a:rPr lang="tr-TR" dirty="0" smtClean="0"/>
              <a:t>Sınavı Yapıldı.</a:t>
            </a:r>
            <a:endParaRPr lang="tr-TR" dirty="0"/>
          </a:p>
        </p:txBody>
      </p:sp>
    </p:spTree>
    <p:extLst>
      <p:ext uri="{BB962C8B-B14F-4D97-AF65-F5344CB8AC3E}">
        <p14:creationId xmlns:p14="http://schemas.microsoft.com/office/powerpoint/2010/main" val="36490776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a:t>
            </a:r>
          </a:p>
        </p:txBody>
      </p:sp>
      <p:sp>
        <p:nvSpPr>
          <p:cNvPr id="3" name="İçerik Yer Tutucusu 2"/>
          <p:cNvSpPr>
            <a:spLocks noGrp="1"/>
          </p:cNvSpPr>
          <p:nvPr>
            <p:ph idx="1"/>
          </p:nvPr>
        </p:nvSpPr>
        <p:spPr/>
        <p:txBody>
          <a:bodyPr/>
          <a:lstStyle/>
          <a:p>
            <a:pPr marL="0" indent="0">
              <a:buNone/>
            </a:pPr>
            <a:r>
              <a:rPr lang="tr-TR" b="1" dirty="0"/>
              <a:t>06.05.2024. </a:t>
            </a:r>
            <a:r>
              <a:rPr lang="tr-TR" dirty="0"/>
              <a:t>Yüksekokulumuz Yabancı Dil Hazırlık Sınıfları Köy Okulu Etkinliği </a:t>
            </a:r>
            <a:r>
              <a:rPr lang="tr-TR" dirty="0" smtClean="0"/>
              <a:t>Gerçekleştirildi.</a:t>
            </a:r>
            <a:endParaRPr lang="tr-TR" dirty="0"/>
          </a:p>
        </p:txBody>
      </p:sp>
      <p:pic>
        <p:nvPicPr>
          <p:cNvPr id="8" name="Resim Yer Tutucusu 7"/>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16911" b="16911"/>
          <a:stretch>
            <a:fillRect/>
          </a:stretch>
        </p:blipFill>
        <p:spPr/>
      </p:pic>
      <p:sp>
        <p:nvSpPr>
          <p:cNvPr id="6" name="İçerik Yer Tutucusu 5"/>
          <p:cNvSpPr>
            <a:spLocks noGrp="1"/>
          </p:cNvSpPr>
          <p:nvPr>
            <p:ph idx="15"/>
          </p:nvPr>
        </p:nvSpPr>
        <p:spPr/>
        <p:txBody>
          <a:bodyPr/>
          <a:lstStyle/>
          <a:p>
            <a:pPr marL="0" indent="0">
              <a:buNone/>
            </a:pPr>
            <a:r>
              <a:rPr lang="tr-TR" b="1" dirty="0"/>
              <a:t>22.05.2024  </a:t>
            </a:r>
            <a:r>
              <a:rPr lang="tr-TR" dirty="0"/>
              <a:t>Yüksekokulumuz İngilizce Mütercim Tercümanlık Bölümü Alt Yazılı Kısa Film ve Dublajlı Belgesel </a:t>
            </a:r>
            <a:r>
              <a:rPr lang="tr-TR" dirty="0" smtClean="0"/>
              <a:t>Gösterimi Gerçekleştirildi.</a:t>
            </a:r>
            <a:endParaRPr lang="tr-TR" dirty="0"/>
          </a:p>
        </p:txBody>
      </p:sp>
      <p:pic>
        <p:nvPicPr>
          <p:cNvPr id="12" name="Resim Yer Tutucusu 11"/>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6186" b="6186"/>
          <a:stretch>
            <a:fillRect/>
          </a:stretch>
        </p:blipFill>
        <p:spPr/>
      </p:pic>
    </p:spTree>
    <p:extLst>
      <p:ext uri="{BB962C8B-B14F-4D97-AF65-F5344CB8AC3E}">
        <p14:creationId xmlns:p14="http://schemas.microsoft.com/office/powerpoint/2010/main" val="2502151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a:t>
            </a:r>
          </a:p>
        </p:txBody>
      </p:sp>
      <p:sp>
        <p:nvSpPr>
          <p:cNvPr id="3" name="İçerik Yer Tutucusu 2"/>
          <p:cNvSpPr>
            <a:spLocks noGrp="1"/>
          </p:cNvSpPr>
          <p:nvPr>
            <p:ph idx="1"/>
          </p:nvPr>
        </p:nvSpPr>
        <p:spPr/>
        <p:txBody>
          <a:bodyPr/>
          <a:lstStyle/>
          <a:p>
            <a:pPr marL="0" indent="0">
              <a:buNone/>
            </a:pPr>
            <a:r>
              <a:rPr lang="tr-TR" b="1" dirty="0"/>
              <a:t>24.05.2024  </a:t>
            </a:r>
            <a:r>
              <a:rPr lang="tr-TR" dirty="0"/>
              <a:t>Yüksekokulumuz Satranç </a:t>
            </a:r>
            <a:r>
              <a:rPr lang="tr-TR" dirty="0" smtClean="0"/>
              <a:t>Turnuvası Gerçekleştirildi.</a:t>
            </a:r>
            <a:endParaRPr lang="tr-TR" dirty="0"/>
          </a:p>
        </p:txBody>
      </p:sp>
      <p:sp>
        <p:nvSpPr>
          <p:cNvPr id="6" name="İçerik Yer Tutucusu 5"/>
          <p:cNvSpPr>
            <a:spLocks noGrp="1"/>
          </p:cNvSpPr>
          <p:nvPr>
            <p:ph idx="15"/>
          </p:nvPr>
        </p:nvSpPr>
        <p:spPr/>
        <p:txBody>
          <a:bodyPr/>
          <a:lstStyle/>
          <a:p>
            <a:pPr marL="0" indent="0">
              <a:buNone/>
            </a:pPr>
            <a:r>
              <a:rPr lang="tr-TR" b="1" dirty="0"/>
              <a:t>24.09.2024  </a:t>
            </a:r>
            <a:r>
              <a:rPr lang="tr-TR" dirty="0"/>
              <a:t>Yüksekokulumuz Yabancı Diller Bölümü Oryantasyon </a:t>
            </a:r>
            <a:r>
              <a:rPr lang="tr-TR" dirty="0" smtClean="0"/>
              <a:t>Eğitimi Gerçekleştirildi.</a:t>
            </a:r>
            <a:endParaRPr lang="tr-TR" dirty="0"/>
          </a:p>
        </p:txBody>
      </p:sp>
      <p:pic>
        <p:nvPicPr>
          <p:cNvPr id="5" name="Resim Yer Tutucusu 4"/>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4961" b="4961"/>
          <a:stretch>
            <a:fillRect/>
          </a:stretch>
        </p:blipFill>
        <p:spPr/>
      </p:pic>
      <p:pic>
        <p:nvPicPr>
          <p:cNvPr id="1026" name="Picture 2" descr="https://yabancidiller.siirt.edu.tr/foto/aktivite/a-1-siirt-202452415331364.jpeg"/>
          <p:cNvPicPr>
            <a:picLocks noGrp="1" noChangeAspect="1" noChangeArrowheads="1"/>
          </p:cNvPicPr>
          <p:nvPr>
            <p:ph type="pic" sz="quarter" idx="13"/>
          </p:nvPr>
        </p:nvPicPr>
        <p:blipFill>
          <a:blip r:embed="rId3" cstate="print">
            <a:extLst>
              <a:ext uri="{28A0092B-C50C-407E-A947-70E740481C1C}">
                <a14:useLocalDpi xmlns:a14="http://schemas.microsoft.com/office/drawing/2010/main" val="0"/>
              </a:ext>
            </a:extLst>
          </a:blip>
          <a:srcRect t="16911" b="16911"/>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277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ETKİNLİKLERİMİZ</a:t>
            </a:r>
          </a:p>
        </p:txBody>
      </p:sp>
      <p:sp>
        <p:nvSpPr>
          <p:cNvPr id="3" name="İçerik Yer Tutucusu 2"/>
          <p:cNvSpPr>
            <a:spLocks noGrp="1"/>
          </p:cNvSpPr>
          <p:nvPr>
            <p:ph idx="1"/>
          </p:nvPr>
        </p:nvSpPr>
        <p:spPr/>
        <p:txBody>
          <a:bodyPr/>
          <a:lstStyle/>
          <a:p>
            <a:pPr marL="0" indent="0">
              <a:buNone/>
            </a:pPr>
            <a:r>
              <a:rPr lang="tr-TR" b="1" dirty="0"/>
              <a:t>18.12.2024  </a:t>
            </a:r>
            <a:r>
              <a:rPr lang="tr-TR" dirty="0"/>
              <a:t>Yüksekokulumuz Yabancı Diller Bölümü Hazırlık Programları Süreç Değerlendirme </a:t>
            </a:r>
            <a:r>
              <a:rPr lang="tr-TR" dirty="0" smtClean="0"/>
              <a:t>Toplantısı Gerçekleştirildi.</a:t>
            </a:r>
            <a:endParaRPr lang="tr-TR" dirty="0"/>
          </a:p>
        </p:txBody>
      </p:sp>
      <p:pic>
        <p:nvPicPr>
          <p:cNvPr id="7" name="Resim Yer Tutucusu 6"/>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t="7172" b="7172"/>
          <a:stretch>
            <a:fillRect/>
          </a:stretch>
        </p:blipFill>
        <p:spPr/>
      </p:pic>
      <p:sp>
        <p:nvSpPr>
          <p:cNvPr id="6" name="İçerik Yer Tutucusu 5"/>
          <p:cNvSpPr>
            <a:spLocks noGrp="1"/>
          </p:cNvSpPr>
          <p:nvPr>
            <p:ph idx="15"/>
          </p:nvPr>
        </p:nvSpPr>
        <p:spPr/>
        <p:txBody>
          <a:bodyPr/>
          <a:lstStyle/>
          <a:p>
            <a:pPr marL="0" indent="0">
              <a:buNone/>
            </a:pPr>
            <a:r>
              <a:rPr lang="tr-TR" b="1" dirty="0"/>
              <a:t>31.12.2024 </a:t>
            </a:r>
            <a:r>
              <a:rPr lang="tr-TR" dirty="0"/>
              <a:t>Yüksekokulumuz Hazırlık Sınıfı Tiyatro Gösterimi </a:t>
            </a:r>
            <a:r>
              <a:rPr lang="tr-TR" dirty="0" smtClean="0"/>
              <a:t>Gerçekleştirildi.</a:t>
            </a:r>
            <a:endParaRPr lang="tr-TR" dirty="0"/>
          </a:p>
        </p:txBody>
      </p:sp>
      <p:pic>
        <p:nvPicPr>
          <p:cNvPr id="5" name="Resim Yer Tutucusu 4"/>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15029" b="15029"/>
          <a:stretch>
            <a:fillRect/>
          </a:stretch>
        </p:blipFill>
        <p:spPr>
          <a:xfrm>
            <a:off x="7354988" y="3718830"/>
            <a:ext cx="4694137" cy="2329865"/>
          </a:xfrm>
        </p:spPr>
      </p:pic>
    </p:spTree>
    <p:extLst>
      <p:ext uri="{BB962C8B-B14F-4D97-AF65-F5344CB8AC3E}">
        <p14:creationId xmlns:p14="http://schemas.microsoft.com/office/powerpoint/2010/main" val="3211924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5821B-7EA3-C007-6573-2344D61051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B4FFFA-0597-8530-1D1A-13F3E8BCE696}"/>
              </a:ext>
            </a:extLst>
          </p:cNvPr>
          <p:cNvSpPr>
            <a:spLocks noGrp="1"/>
          </p:cNvSpPr>
          <p:nvPr>
            <p:ph type="title"/>
          </p:nvPr>
        </p:nvSpPr>
        <p:spPr/>
        <p:txBody>
          <a:bodyPr/>
          <a:lstStyle/>
          <a:p>
            <a:r>
              <a:rPr lang="tr-TR" dirty="0"/>
              <a:t>BÜTÇE ve HARCAMALARIMIZ</a:t>
            </a:r>
          </a:p>
        </p:txBody>
      </p:sp>
      <p:graphicFrame>
        <p:nvGraphicFramePr>
          <p:cNvPr id="6" name="Content Placeholder 5">
            <a:extLst>
              <a:ext uri="{FF2B5EF4-FFF2-40B4-BE49-F238E27FC236}">
                <a16:creationId xmlns:a16="http://schemas.microsoft.com/office/drawing/2014/main" id="{F4685B0C-49CA-2470-B125-61EA37F8A359}"/>
              </a:ext>
            </a:extLst>
          </p:cNvPr>
          <p:cNvGraphicFramePr>
            <a:graphicFrameLocks noGrp="1"/>
          </p:cNvGraphicFramePr>
          <p:nvPr>
            <p:ph idx="1"/>
            <p:extLst>
              <p:ext uri="{D42A27DB-BD31-4B8C-83A1-F6EECF244321}">
                <p14:modId xmlns:p14="http://schemas.microsoft.com/office/powerpoint/2010/main" val="3272115446"/>
              </p:ext>
            </p:extLst>
          </p:nvPr>
        </p:nvGraphicFramePr>
        <p:xfrm>
          <a:off x="838199" y="1402917"/>
          <a:ext cx="10330543" cy="1555925"/>
        </p:xfrm>
        <a:graphic>
          <a:graphicData uri="http://schemas.openxmlformats.org/drawingml/2006/table">
            <a:tbl>
              <a:tblPr firstRow="1" bandRow="1">
                <a:tableStyleId>{2A488322-F2BA-4B5B-9748-0D474271808F}</a:tableStyleId>
              </a:tblPr>
              <a:tblGrid>
                <a:gridCol w="2668154">
                  <a:extLst>
                    <a:ext uri="{9D8B030D-6E8A-4147-A177-3AD203B41FA5}">
                      <a16:colId xmlns:a16="http://schemas.microsoft.com/office/drawing/2014/main" val="3834614422"/>
                    </a:ext>
                  </a:extLst>
                </a:gridCol>
                <a:gridCol w="2572375">
                  <a:extLst>
                    <a:ext uri="{9D8B030D-6E8A-4147-A177-3AD203B41FA5}">
                      <a16:colId xmlns:a16="http://schemas.microsoft.com/office/drawing/2014/main" val="200479393"/>
                    </a:ext>
                  </a:extLst>
                </a:gridCol>
                <a:gridCol w="2335204">
                  <a:extLst>
                    <a:ext uri="{9D8B030D-6E8A-4147-A177-3AD203B41FA5}">
                      <a16:colId xmlns:a16="http://schemas.microsoft.com/office/drawing/2014/main" val="3780025062"/>
                    </a:ext>
                  </a:extLst>
                </a:gridCol>
                <a:gridCol w="2754810">
                  <a:extLst>
                    <a:ext uri="{9D8B030D-6E8A-4147-A177-3AD203B41FA5}">
                      <a16:colId xmlns:a16="http://schemas.microsoft.com/office/drawing/2014/main" val="1424369177"/>
                    </a:ext>
                  </a:extLst>
                </a:gridCol>
              </a:tblGrid>
              <a:tr h="458645">
                <a:tc>
                  <a:txBody>
                    <a:bodyPr/>
                    <a:lstStyle/>
                    <a:p>
                      <a:pPr algn="ctr"/>
                      <a:r>
                        <a:rPr lang="tr-TR" dirty="0"/>
                        <a:t>Harcama Kalemi</a:t>
                      </a:r>
                    </a:p>
                  </a:txBody>
                  <a:tcPr/>
                </a:tc>
                <a:tc>
                  <a:txBody>
                    <a:bodyPr/>
                    <a:lstStyle/>
                    <a:p>
                      <a:pPr algn="ctr"/>
                      <a:r>
                        <a:rPr lang="tr-TR" dirty="0"/>
                        <a:t>Toplam Ödenek</a:t>
                      </a:r>
                    </a:p>
                  </a:txBody>
                  <a:tcPr/>
                </a:tc>
                <a:tc>
                  <a:txBody>
                    <a:bodyPr/>
                    <a:lstStyle/>
                    <a:p>
                      <a:pPr algn="ctr"/>
                      <a:r>
                        <a:rPr lang="tr-TR" dirty="0"/>
                        <a:t>Harcanan</a:t>
                      </a:r>
                    </a:p>
                  </a:txBody>
                  <a:tcPr/>
                </a:tc>
                <a:tc>
                  <a:txBody>
                    <a:bodyPr/>
                    <a:lstStyle/>
                    <a:p>
                      <a:pPr algn="ctr"/>
                      <a:r>
                        <a:rPr lang="tr-TR" dirty="0"/>
                        <a:t>Kalan</a:t>
                      </a:r>
                    </a:p>
                  </a:txBody>
                  <a:tcPr/>
                </a:tc>
                <a:extLst>
                  <a:ext uri="{0D108BD9-81ED-4DB2-BD59-A6C34878D82A}">
                    <a16:rowId xmlns:a16="http://schemas.microsoft.com/office/drawing/2014/main" val="1015075536"/>
                  </a:ext>
                </a:extLst>
              </a:tr>
              <a:tr h="318582">
                <a:tc>
                  <a:txBody>
                    <a:bodyPr/>
                    <a:lstStyle/>
                    <a:p>
                      <a:r>
                        <a:rPr lang="tr-TR" dirty="0" smtClean="0"/>
                        <a:t>203.03.10 (Geçici Yolluk)</a:t>
                      </a:r>
                      <a:endParaRPr lang="tr-TR" dirty="0"/>
                    </a:p>
                  </a:txBody>
                  <a:tcPr/>
                </a:tc>
                <a:tc>
                  <a:txBody>
                    <a:bodyPr/>
                    <a:lstStyle/>
                    <a:p>
                      <a:r>
                        <a:rPr lang="tr-TR" dirty="0" smtClean="0"/>
                        <a:t>23.000,00</a:t>
                      </a:r>
                      <a:endParaRPr lang="tr-TR" dirty="0"/>
                    </a:p>
                  </a:txBody>
                  <a:tcPr/>
                </a:tc>
                <a:tc>
                  <a:txBody>
                    <a:bodyPr/>
                    <a:lstStyle/>
                    <a:p>
                      <a:r>
                        <a:rPr lang="tr-TR" dirty="0" smtClean="0"/>
                        <a:t>9.536,00</a:t>
                      </a:r>
                      <a:endParaRPr lang="tr-TR" dirty="0"/>
                    </a:p>
                  </a:txBody>
                  <a:tcPr/>
                </a:tc>
                <a:tc>
                  <a:txBody>
                    <a:bodyPr/>
                    <a:lstStyle/>
                    <a:p>
                      <a:r>
                        <a:rPr lang="tr-TR" dirty="0" smtClean="0"/>
                        <a:t>13.464,00</a:t>
                      </a:r>
                      <a:endParaRPr lang="tr-TR" dirty="0"/>
                    </a:p>
                  </a:txBody>
                  <a:tcPr/>
                </a:tc>
                <a:extLst>
                  <a:ext uri="{0D108BD9-81ED-4DB2-BD59-A6C34878D82A}">
                    <a16:rowId xmlns:a16="http://schemas.microsoft.com/office/drawing/2014/main" val="1880042307"/>
                  </a:ext>
                </a:extLst>
              </a:tr>
              <a:tr h="318582">
                <a:tc>
                  <a:txBody>
                    <a:bodyPr/>
                    <a:lstStyle/>
                    <a:p>
                      <a:endParaRPr lang="tr-TR" dirty="0"/>
                    </a:p>
                  </a:txBody>
                  <a:tcPr/>
                </a:tc>
                <a:tc>
                  <a:txBody>
                    <a:bodyPr/>
                    <a:lstStyle/>
                    <a:p>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2070324419"/>
                  </a:ext>
                </a:extLst>
              </a:tr>
              <a:tr h="318582">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extLst>
                  <a:ext uri="{0D108BD9-81ED-4DB2-BD59-A6C34878D82A}">
                    <a16:rowId xmlns:a16="http://schemas.microsoft.com/office/drawing/2014/main" val="800317930"/>
                  </a:ext>
                </a:extLst>
              </a:tr>
            </a:tbl>
          </a:graphicData>
        </a:graphic>
      </p:graphicFrame>
    </p:spTree>
    <p:extLst>
      <p:ext uri="{BB962C8B-B14F-4D97-AF65-F5344CB8AC3E}">
        <p14:creationId xmlns:p14="http://schemas.microsoft.com/office/powerpoint/2010/main" val="30436530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smtClean="0"/>
              <a:t>GELECEĞE YÖNELİK HEDEFLER ve YENİLİKLER</a:t>
            </a:r>
            <a:endParaRPr lang="tr-TR" dirty="0"/>
          </a:p>
        </p:txBody>
      </p:sp>
      <p:sp>
        <p:nvSpPr>
          <p:cNvPr id="3" name="İçerik Yer Tutucusu 2"/>
          <p:cNvSpPr>
            <a:spLocks noGrp="1"/>
          </p:cNvSpPr>
          <p:nvPr>
            <p:ph idx="1"/>
          </p:nvPr>
        </p:nvSpPr>
        <p:spPr>
          <a:xfrm>
            <a:off x="156754" y="1045029"/>
            <a:ext cx="11808823" cy="5081451"/>
          </a:xfrm>
        </p:spPr>
        <p:txBody>
          <a:bodyPr>
            <a:normAutofit/>
          </a:bodyPr>
          <a:lstStyle/>
          <a:p>
            <a:pPr marL="914400" lvl="1" indent="-457200">
              <a:buAutoNum type="arabicPeriod"/>
            </a:pPr>
            <a:r>
              <a:rPr lang="tr-TR" dirty="0" smtClean="0"/>
              <a:t>Hedef:</a:t>
            </a:r>
          </a:p>
          <a:p>
            <a:pPr marL="457200" lvl="1" indent="0">
              <a:buNone/>
            </a:pPr>
            <a:endParaRPr lang="tr-TR" dirty="0" smtClean="0"/>
          </a:p>
          <a:p>
            <a:pPr lvl="1" algn="just"/>
            <a:r>
              <a:rPr lang="tr-TR" dirty="0" smtClean="0"/>
              <a:t>(Bu Yıl</a:t>
            </a:r>
            <a:r>
              <a:rPr lang="tr-TR" dirty="0"/>
              <a:t>) </a:t>
            </a:r>
            <a:r>
              <a:rPr lang="tr-TR" dirty="0" smtClean="0"/>
              <a:t>2025’te </a:t>
            </a:r>
            <a:r>
              <a:rPr lang="tr-TR" dirty="0">
                <a:latin typeface="Times New Roman" panose="02020603050405020304" pitchFamily="18" charset="0"/>
                <a:ea typeface="Times New Roman" panose="02020603050405020304" pitchFamily="18" charset="0"/>
              </a:rPr>
              <a:t>Öğrencilere yönelik en az iki farklı AI uygulamasının (örneğin konuşma partneri ve yazma asistanı) pilot olarak uygulanması ve belirli derslerde entegrasyonunun sağlanması planlanmaktadır. Öğrencilerden geri bildirim toplanarak değerlendirme süreci yürütülecektir. </a:t>
            </a:r>
            <a:endParaRPr lang="tr-TR" dirty="0" smtClean="0">
              <a:latin typeface="Times New Roman" panose="02020603050405020304" pitchFamily="18" charset="0"/>
              <a:ea typeface="Times New Roman" panose="02020603050405020304" pitchFamily="18" charset="0"/>
            </a:endParaRPr>
          </a:p>
          <a:p>
            <a:pPr lvl="1" algn="just"/>
            <a:r>
              <a:rPr lang="tr-TR" dirty="0" smtClean="0"/>
              <a:t>(</a:t>
            </a:r>
            <a:r>
              <a:rPr lang="tr-TR" dirty="0" smtClean="0"/>
              <a:t>Gelecek Yıl) 2026’da </a:t>
            </a:r>
            <a:r>
              <a:rPr lang="tr-TR" dirty="0">
                <a:latin typeface="Times New Roman" panose="02020603050405020304" pitchFamily="18" charset="0"/>
                <a:ea typeface="Times New Roman" panose="02020603050405020304" pitchFamily="18" charset="0"/>
              </a:rPr>
              <a:t>Uygulamaların daha geniş kitlelere ulaştırılması, müfredata entegre edilmesi ve öğretim elemanlarına bu sistemlerin kullanımı konusunda eğitim verilmesi hedeflenmektedir. Ayrıca öğrenci performans verileri analiz edilerek sistemde iyileştirmeler yapılacaktır.</a:t>
            </a:r>
            <a:endParaRPr lang="tr-TR" dirty="0"/>
          </a:p>
          <a:p>
            <a:pPr lvl="1" algn="just"/>
            <a:r>
              <a:rPr lang="tr-TR" dirty="0"/>
              <a:t>(</a:t>
            </a:r>
            <a:r>
              <a:rPr lang="tr-TR" dirty="0" smtClean="0"/>
              <a:t>İki </a:t>
            </a:r>
            <a:r>
              <a:rPr lang="tr-TR" dirty="0"/>
              <a:t>Yıl sonra) </a:t>
            </a:r>
            <a:r>
              <a:rPr lang="tr-TR" dirty="0" smtClean="0"/>
              <a:t>2027’de </a:t>
            </a:r>
            <a:r>
              <a:rPr lang="tr-TR" dirty="0">
                <a:latin typeface="Times New Roman" panose="02020603050405020304" pitchFamily="18" charset="0"/>
                <a:ea typeface="Times New Roman" panose="02020603050405020304" pitchFamily="18" charset="0"/>
              </a:rPr>
              <a:t>AI uygulamalarının tüm hazırlık sınıflarında standart destekleyici araç olarak kullanılması, öğretim sürecine aktif katkı sağlaması ve öğrenci başarısına etkisinin ölçülmesi planlanmaktadır</a:t>
            </a:r>
            <a:r>
              <a:rPr lang="tr-TR" dirty="0" smtClean="0">
                <a:latin typeface="Times New Roman" panose="02020603050405020304" pitchFamily="18" charset="0"/>
                <a:ea typeface="Times New Roman" panose="02020603050405020304" pitchFamily="18" charset="0"/>
              </a:rPr>
              <a:t>.</a:t>
            </a:r>
          </a:p>
          <a:p>
            <a:pPr marL="0" indent="0">
              <a:buNone/>
            </a:pPr>
            <a:endParaRPr lang="tr-TR" dirty="0"/>
          </a:p>
        </p:txBody>
      </p:sp>
    </p:spTree>
    <p:extLst>
      <p:ext uri="{BB962C8B-B14F-4D97-AF65-F5344CB8AC3E}">
        <p14:creationId xmlns:p14="http://schemas.microsoft.com/office/powerpoint/2010/main" val="4245654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893617" y="444137"/>
            <a:ext cx="7384648" cy="666206"/>
          </a:xfrm>
        </p:spPr>
        <p:txBody>
          <a:bodyPr>
            <a:normAutofit/>
          </a:bodyPr>
          <a:lstStyle/>
          <a:p>
            <a:r>
              <a:rPr lang="tr-TR" dirty="0" smtClean="0"/>
              <a:t>GELECEĞE YÖNELİK HEDEFLER ve YENİLİKLER</a:t>
            </a:r>
            <a:endParaRPr lang="tr-TR" dirty="0"/>
          </a:p>
        </p:txBody>
      </p:sp>
      <p:sp>
        <p:nvSpPr>
          <p:cNvPr id="3" name="İçerik Yer Tutucusu 2"/>
          <p:cNvSpPr>
            <a:spLocks noGrp="1"/>
          </p:cNvSpPr>
          <p:nvPr>
            <p:ph idx="1"/>
          </p:nvPr>
        </p:nvSpPr>
        <p:spPr>
          <a:xfrm>
            <a:off x="222069" y="1110343"/>
            <a:ext cx="11652067" cy="4911633"/>
          </a:xfrm>
        </p:spPr>
        <p:txBody>
          <a:bodyPr>
            <a:normAutofit/>
          </a:bodyPr>
          <a:lstStyle/>
          <a:p>
            <a:pPr lvl="1"/>
            <a:r>
              <a:rPr lang="tr-TR" dirty="0" smtClean="0"/>
              <a:t>2</a:t>
            </a:r>
            <a:r>
              <a:rPr lang="tr-TR" dirty="0" smtClean="0"/>
              <a:t>. Hedef</a:t>
            </a:r>
            <a:r>
              <a:rPr lang="tr-TR" dirty="0" smtClean="0"/>
              <a:t>:</a:t>
            </a:r>
          </a:p>
          <a:p>
            <a:pPr marL="457200" lvl="1" indent="0">
              <a:buNone/>
            </a:pPr>
            <a:endParaRPr lang="tr-TR" dirty="0" smtClean="0"/>
          </a:p>
          <a:p>
            <a:pPr lvl="1" algn="just"/>
            <a:r>
              <a:rPr lang="tr-TR" dirty="0" smtClean="0"/>
              <a:t>(</a:t>
            </a:r>
            <a:r>
              <a:rPr lang="tr-TR" dirty="0"/>
              <a:t>Bu Yıl) 2025’te </a:t>
            </a:r>
            <a:r>
              <a:rPr lang="tr-TR" dirty="0" smtClean="0">
                <a:latin typeface="Times New Roman" panose="02020603050405020304" pitchFamily="18" charset="0"/>
                <a:ea typeface="Times New Roman" panose="02020603050405020304" pitchFamily="18" charset="0"/>
              </a:rPr>
              <a:t>Mevcut kadro ihtiyacının tespiti yapılacak, yeni alımlar için ilan süreçleri başlatılacaktır. Özellikle İngilizce yeterliliği yüksek öğretim elemanları tercih edilecektir. Böylece hem Yüksekokulun ihtiyaçları karşılanmış olacak hem de diğer birimlerden gelen mesleki İngilizce derslerinin verilmesi talepleri karşılanacak. </a:t>
            </a:r>
          </a:p>
          <a:p>
            <a:pPr marL="457200" lvl="1" indent="0" algn="just">
              <a:buNone/>
            </a:pPr>
            <a:endParaRPr lang="tr-TR" dirty="0" smtClean="0">
              <a:latin typeface="Times New Roman" panose="02020603050405020304" pitchFamily="18" charset="0"/>
              <a:ea typeface="Times New Roman" panose="02020603050405020304" pitchFamily="18" charset="0"/>
            </a:endParaRPr>
          </a:p>
          <a:p>
            <a:pPr lvl="1" algn="just"/>
            <a:r>
              <a:rPr lang="tr-TR" dirty="0" smtClean="0"/>
              <a:t>(Gelecek Yıl) 2026’da </a:t>
            </a:r>
            <a:r>
              <a:rPr lang="tr-TR" dirty="0">
                <a:latin typeface="Times New Roman" panose="02020603050405020304" pitchFamily="18" charset="0"/>
                <a:ea typeface="Times New Roman" panose="02020603050405020304" pitchFamily="18" charset="0"/>
              </a:rPr>
              <a:t>Yeni alınan öğretim elemanlarının oryantasyon süreci tamamlanacak, görev dağılımları yapılacak ve ders yükleri planlanacaktır. Ayrıca mevcut personelin mesleki gelişimi için hizmet içi eğitimler düzenlenecektir. </a:t>
            </a:r>
            <a:endParaRPr lang="tr-TR" dirty="0" smtClean="0">
              <a:latin typeface="Times New Roman" panose="02020603050405020304" pitchFamily="18" charset="0"/>
              <a:ea typeface="Times New Roman" panose="02020603050405020304" pitchFamily="18" charset="0"/>
            </a:endParaRPr>
          </a:p>
          <a:p>
            <a:pPr marL="457200" lvl="1" indent="0" algn="just">
              <a:buNone/>
            </a:pPr>
            <a:endParaRPr lang="tr-TR" dirty="0" smtClean="0">
              <a:latin typeface="Times New Roman" panose="02020603050405020304" pitchFamily="18" charset="0"/>
              <a:ea typeface="Times New Roman" panose="02020603050405020304" pitchFamily="18" charset="0"/>
            </a:endParaRPr>
          </a:p>
          <a:p>
            <a:pPr lvl="1" algn="just"/>
            <a:r>
              <a:rPr lang="tr-TR" dirty="0" smtClean="0"/>
              <a:t>(</a:t>
            </a:r>
            <a:r>
              <a:rPr lang="tr-TR" dirty="0"/>
              <a:t>İki Yıl sonra) 2027’de </a:t>
            </a:r>
            <a:r>
              <a:rPr lang="tr-TR" dirty="0">
                <a:latin typeface="Times New Roman" panose="02020603050405020304" pitchFamily="18" charset="0"/>
                <a:ea typeface="Times New Roman" panose="02020603050405020304" pitchFamily="18" charset="0"/>
              </a:rPr>
              <a:t>Öğretim elemanı sayısında sürdürülebilir bir artış sağlanmış olacak, öğrenci-öğretmen oranı iyileştirilecek ve sunulan ders çeşitliliği artırılacaktır. </a:t>
            </a:r>
            <a:endParaRPr lang="tr-TR" dirty="0"/>
          </a:p>
        </p:txBody>
      </p:sp>
    </p:spTree>
    <p:extLst>
      <p:ext uri="{BB962C8B-B14F-4D97-AF65-F5344CB8AC3E}">
        <p14:creationId xmlns:p14="http://schemas.microsoft.com/office/powerpoint/2010/main" val="39909139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1" y="875211"/>
            <a:ext cx="12096206" cy="5251269"/>
          </a:xfrm>
        </p:spPr>
        <p:txBody>
          <a:bodyPr>
            <a:noAutofit/>
          </a:bodyPr>
          <a:lstStyle/>
          <a:p>
            <a:pPr algn="just">
              <a:lnSpc>
                <a:spcPct val="150000"/>
              </a:lnSpc>
              <a:buSzPts val="1000"/>
              <a:tabLst>
                <a:tab pos="457200" algn="l"/>
              </a:tabLst>
            </a:pPr>
            <a:r>
              <a:rPr lang="tr-TR" sz="2500" dirty="0" smtClean="0">
                <a:ea typeface="Times New Roman" panose="02020603050405020304" pitchFamily="18" charset="0"/>
              </a:rPr>
              <a:t>Yüksekokulumuzun en  önemli eksiği olan Hizmet binasının yapılarak birimize tahsis edilmesi </a:t>
            </a:r>
          </a:p>
          <a:p>
            <a:pPr lvl="0" algn="just">
              <a:lnSpc>
                <a:spcPct val="150000"/>
              </a:lnSpc>
              <a:buSzPts val="1000"/>
              <a:tabLst>
                <a:tab pos="457200" algn="l"/>
              </a:tabLst>
            </a:pPr>
            <a:r>
              <a:rPr lang="tr-TR" sz="2500" dirty="0">
                <a:solidFill>
                  <a:prstClr val="black"/>
                </a:solidFill>
                <a:ea typeface="Times New Roman" panose="02020603050405020304" pitchFamily="18" charset="0"/>
              </a:rPr>
              <a:t>Yüksekokulun e</a:t>
            </a:r>
            <a:r>
              <a:rPr lang="tr-TR" sz="2500" dirty="0" smtClean="0">
                <a:solidFill>
                  <a:prstClr val="black"/>
                </a:solidFill>
                <a:ea typeface="Times New Roman" panose="02020603050405020304" pitchFamily="18" charset="0"/>
              </a:rPr>
              <a:t>ğitim amaçlı teknolojik </a:t>
            </a:r>
            <a:r>
              <a:rPr lang="tr-TR" sz="2500" dirty="0">
                <a:solidFill>
                  <a:prstClr val="black"/>
                </a:solidFill>
                <a:ea typeface="Times New Roman" panose="02020603050405020304" pitchFamily="18" charset="0"/>
              </a:rPr>
              <a:t>araçlarla donatılması :</a:t>
            </a:r>
            <a:endParaRPr lang="tr-TR" sz="2500" dirty="0" smtClean="0">
              <a:solidFill>
                <a:prstClr val="black"/>
              </a:solidFill>
              <a:ea typeface="Times New Roman" panose="02020603050405020304" pitchFamily="18" charset="0"/>
            </a:endParaRPr>
          </a:p>
          <a:p>
            <a:pPr marL="0" lvl="0" indent="0" algn="just">
              <a:lnSpc>
                <a:spcPct val="150000"/>
              </a:lnSpc>
              <a:buSzPts val="1000"/>
              <a:buNone/>
              <a:tabLst>
                <a:tab pos="457200" algn="l"/>
              </a:tabLst>
            </a:pPr>
            <a:r>
              <a:rPr lang="tr-TR" sz="2500" dirty="0" smtClean="0">
                <a:ea typeface="Times New Roman" panose="02020603050405020304" pitchFamily="18" charset="0"/>
              </a:rPr>
              <a:t>    Bilgisayar Laboratuvarı-Akıllı Tahta-Yeni Teknoloji Bilgisayarlar vb.</a:t>
            </a:r>
          </a:p>
          <a:p>
            <a:pPr algn="just">
              <a:lnSpc>
                <a:spcPct val="150000"/>
              </a:lnSpc>
              <a:buSzPts val="1000"/>
              <a:tabLst>
                <a:tab pos="457200" algn="l"/>
              </a:tabLst>
            </a:pPr>
            <a:r>
              <a:rPr lang="tr-TR" sz="2500" dirty="0" smtClean="0">
                <a:ea typeface="Times New Roman" panose="02020603050405020304" pitchFamily="18" charset="0"/>
              </a:rPr>
              <a:t>AI </a:t>
            </a:r>
            <a:r>
              <a:rPr lang="tr-TR" sz="2500" dirty="0">
                <a:ea typeface="Times New Roman" panose="02020603050405020304" pitchFamily="18" charset="0"/>
              </a:rPr>
              <a:t>tabanlı uygulamaların lisans temini ve teknik altyapısının sağlanabilmesi için üniversite yönetiminden bütçe ve bilişim desteği talep edilmektedir.</a:t>
            </a:r>
          </a:p>
          <a:p>
            <a:pPr algn="just">
              <a:lnSpc>
                <a:spcPct val="150000"/>
              </a:lnSpc>
              <a:buSzPts val="1000"/>
              <a:tabLst>
                <a:tab pos="457200" algn="l"/>
              </a:tabLst>
            </a:pPr>
            <a:r>
              <a:rPr lang="tr-TR" sz="2500" dirty="0" smtClean="0">
                <a:ea typeface="Times New Roman" panose="02020603050405020304" pitchFamily="18" charset="0"/>
              </a:rPr>
              <a:t>Öğretim </a:t>
            </a:r>
            <a:r>
              <a:rPr lang="tr-TR" sz="2500" dirty="0">
                <a:ea typeface="Times New Roman" panose="02020603050405020304" pitchFamily="18" charset="0"/>
              </a:rPr>
              <a:t>elemanı alım süreçlerinin hızlandırılması ve Yabancı Diller Bölümü’ne özgü nitelikli kadro ilanlarının açılması hususunda destek beklenmektedir</a:t>
            </a:r>
            <a:r>
              <a:rPr lang="tr-TR" sz="2500" dirty="0" smtClean="0">
                <a:ea typeface="Times New Roman" panose="02020603050405020304" pitchFamily="18" charset="0"/>
              </a:rPr>
              <a:t>.</a:t>
            </a:r>
            <a:endParaRPr lang="tr-TR" sz="2500" dirty="0">
              <a:ea typeface="Times New Roman" panose="02020603050405020304" pitchFamily="18" charset="0"/>
            </a:endParaRPr>
          </a:p>
        </p:txBody>
      </p:sp>
    </p:spTree>
    <p:extLst>
      <p:ext uri="{BB962C8B-B14F-4D97-AF65-F5344CB8AC3E}">
        <p14:creationId xmlns:p14="http://schemas.microsoft.com/office/powerpoint/2010/main" val="2690596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18279" y="1435881"/>
            <a:ext cx="10515600" cy="4351338"/>
          </a:xfrm>
        </p:spPr>
        <p:txBody>
          <a:bodyPr/>
          <a:lstStyle/>
          <a:p>
            <a:endParaRPr lang="tr-TR" dirty="0"/>
          </a:p>
          <a:p>
            <a:endParaRPr lang="tr-TR" dirty="0"/>
          </a:p>
        </p:txBody>
      </p:sp>
      <p:sp>
        <p:nvSpPr>
          <p:cNvPr id="5" name="Dikdörtgen 4"/>
          <p:cNvSpPr/>
          <p:nvPr/>
        </p:nvSpPr>
        <p:spPr>
          <a:xfrm>
            <a:off x="1659891" y="616773"/>
            <a:ext cx="2751074" cy="461665"/>
          </a:xfrm>
          <a:prstGeom prst="rect">
            <a:avLst/>
          </a:prstGeom>
        </p:spPr>
        <p:txBody>
          <a:bodyPr wrap="none">
            <a:spAutoFit/>
          </a:bodyPr>
          <a:lstStyle/>
          <a:p>
            <a:r>
              <a:rPr lang="tr-TR" sz="2400" b="1" dirty="0">
                <a:latin typeface="Times New Roman" panose="02020603050405020304" pitchFamily="18" charset="0"/>
                <a:cs typeface="Times New Roman" panose="02020603050405020304" pitchFamily="18" charset="0"/>
              </a:rPr>
              <a:t>TEHDİTLERİMİZ</a:t>
            </a: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54"/>
            <a:ext cx="12172011" cy="6858001"/>
          </a:xfrm>
          <a:prstGeom prst="rect">
            <a:avLst/>
          </a:prstGeom>
        </p:spPr>
        <p:style>
          <a:lnRef idx="1">
            <a:schemeClr val="accent1"/>
          </a:lnRef>
          <a:fillRef idx="2">
            <a:schemeClr val="accent1"/>
          </a:fillRef>
          <a:effectRef idx="1">
            <a:schemeClr val="accent1"/>
          </a:effectRef>
          <a:fontRef idx="minor">
            <a:schemeClr val="dk1"/>
          </a:fontRef>
        </p:style>
      </p:pic>
    </p:spTree>
    <p:extLst>
      <p:ext uri="{BB962C8B-B14F-4D97-AF65-F5344CB8AC3E}">
        <p14:creationId xmlns:p14="http://schemas.microsoft.com/office/powerpoint/2010/main" val="2425980755"/>
      </p:ext>
    </p:extLst>
  </p:cSld>
  <p:clrMapOvr>
    <a:masterClrMapping/>
  </p:clrMapOvr>
</p:sld>
</file>

<file path=ppt/theme/theme1.xml><?xml version="1.0" encoding="utf-8"?>
<a:theme xmlns:a="http://schemas.openxmlformats.org/drawingml/2006/main" name="Tema-si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a-siu" id="{8B592569-D05A-4D16-9830-B18E17FE7CD1}" vid="{8AFA709D-6815-4F30-BDCD-E4420CC669B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3649</TotalTime>
  <Words>492</Words>
  <Application>Microsoft Office PowerPoint</Application>
  <PresentationFormat>Geniş ekran</PresentationFormat>
  <Paragraphs>100</Paragraphs>
  <Slides>23</Slides>
  <Notes>0</Notes>
  <HiddenSlides>0</HiddenSlides>
  <MMClips>0</MMClips>
  <ScaleCrop>false</ScaleCrop>
  <HeadingPairs>
    <vt:vector size="6" baseType="variant">
      <vt:variant>
        <vt:lpstr>Kullanılan Yazı Tipleri</vt:lpstr>
      </vt:variant>
      <vt:variant>
        <vt:i4>4</vt:i4>
      </vt:variant>
      <vt:variant>
        <vt:lpstr>Tema</vt:lpstr>
      </vt:variant>
      <vt:variant>
        <vt:i4>2</vt:i4>
      </vt:variant>
      <vt:variant>
        <vt:lpstr>Slayt Başlıkları</vt:lpstr>
      </vt:variant>
      <vt:variant>
        <vt:i4>23</vt:i4>
      </vt:variant>
    </vt:vector>
  </HeadingPairs>
  <TitlesOfParts>
    <vt:vector size="29" baseType="lpstr">
      <vt:lpstr>Arial</vt:lpstr>
      <vt:lpstr>Calibri</vt:lpstr>
      <vt:lpstr>Calibri Light</vt:lpstr>
      <vt:lpstr>Times New Roman</vt:lpstr>
      <vt:lpstr>Tema-siu</vt:lpstr>
      <vt:lpstr>Office Teması</vt:lpstr>
      <vt:lpstr>PowerPoint Sunusu</vt:lpstr>
      <vt:lpstr>Misyon</vt:lpstr>
      <vt:lpstr>Vizyon</vt:lpstr>
      <vt:lpstr>PowerPoint Sunusu</vt:lpstr>
      <vt:lpstr>İDARİ PERSONELİMİZ</vt:lpstr>
      <vt:lpstr>BÖLÜMLERİMİZ</vt:lpstr>
      <vt:lpstr>YABANCI DİLLER BÖLÜMÜ</vt:lpstr>
      <vt:lpstr>İNGİLİZCE MÜTERCİM TERCÜMANLIK BÖLÜMÜ</vt:lpstr>
      <vt:lpstr>ARAPÇA MÜTERCİM TERCÜMANLIK BÖLÜMÜ</vt:lpstr>
      <vt:lpstr>ÖNEMLİ BAŞARILARIMIZ</vt:lpstr>
      <vt:lpstr>BİLİMSEL FAALİYETLERİMİZ</vt:lpstr>
      <vt:lpstr>BİLİMSEL FAALİYETLERİMİZ</vt:lpstr>
      <vt:lpstr>BİLİMSEL FAALİYETLERİMİZ</vt:lpstr>
      <vt:lpstr>BİLİMSEL FAALİYETLERİMİZ</vt:lpstr>
      <vt:lpstr>ETKİNLİKLERİMİZ</vt:lpstr>
      <vt:lpstr>ETKİNLİKLERİMİZ</vt:lpstr>
      <vt:lpstr>ETKİNLİKLERİMİZ</vt:lpstr>
      <vt:lpstr>ETKİNLİKLERİMİZ</vt:lpstr>
      <vt:lpstr>BÜTÇE ve HARCAMALARIMIZ</vt:lpstr>
      <vt:lpstr>GELECEĞE YÖNELİK HEDEFLER ve YENİLİKLER</vt:lpstr>
      <vt:lpstr>GELECEĞE YÖNELİK HEDEFLER ve YENİLİKLER</vt:lpstr>
      <vt:lpstr>TALEPLER ve ÖNERİLER</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Adnan Karanfil</cp:lastModifiedBy>
  <cp:revision>289</cp:revision>
  <dcterms:created xsi:type="dcterms:W3CDTF">2022-12-08T06:33:03Z</dcterms:created>
  <dcterms:modified xsi:type="dcterms:W3CDTF">2025-04-25T12:03:45Z</dcterms:modified>
</cp:coreProperties>
</file>