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omments/comment1.xml" ContentType="application/vnd.openxmlformats-officedocument.presentationml.comments+xml"/>
  <Override PartName="/ppt/charts/chart6.xml" ContentType="application/vnd.openxmlformats-officedocument.drawingml.chart+xml"/>
  <Override PartName="/ppt/comments/comment2.xml" ContentType="application/vnd.openxmlformats-officedocument.presentationml.comment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258" r:id="rId3"/>
    <p:sldId id="371" r:id="rId4"/>
    <p:sldId id="372" r:id="rId5"/>
    <p:sldId id="399" r:id="rId6"/>
    <p:sldId id="397" r:id="rId7"/>
    <p:sldId id="373" r:id="rId8"/>
    <p:sldId id="374" r:id="rId9"/>
    <p:sldId id="376" r:id="rId10"/>
    <p:sldId id="393" r:id="rId11"/>
    <p:sldId id="384" r:id="rId12"/>
    <p:sldId id="406" r:id="rId13"/>
    <p:sldId id="385" r:id="rId14"/>
    <p:sldId id="386" r:id="rId15"/>
    <p:sldId id="387" r:id="rId16"/>
    <p:sldId id="413" r:id="rId17"/>
    <p:sldId id="394" r:id="rId18"/>
    <p:sldId id="401" r:id="rId19"/>
    <p:sldId id="407" r:id="rId20"/>
    <p:sldId id="402" r:id="rId21"/>
    <p:sldId id="403" r:id="rId22"/>
    <p:sldId id="410" r:id="rId23"/>
    <p:sldId id="411" r:id="rId24"/>
    <p:sldId id="409" r:id="rId25"/>
    <p:sldId id="398" r:id="rId26"/>
    <p:sldId id="405" r:id="rId27"/>
    <p:sldId id="400" r:id="rId28"/>
    <p:sldId id="408" r:id="rId29"/>
    <p:sldId id="284"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dar abut" initials="sa" lastIdx="7" clrIdx="0">
    <p:extLst>
      <p:ext uri="{19B8F6BF-5375-455C-9EA6-DF929625EA0E}">
        <p15:presenceInfo xmlns:p15="http://schemas.microsoft.com/office/powerpoint/2012/main" userId="3ade717679585d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65" autoAdjust="0"/>
    <p:restoredTop sz="94000" autoAdjust="0"/>
  </p:normalViewPr>
  <p:slideViewPr>
    <p:cSldViewPr snapToGrid="0">
      <p:cViewPr varScale="1">
        <p:scale>
          <a:sx n="73" d="100"/>
          <a:sy n="73" d="100"/>
        </p:scale>
        <p:origin x="510" y="60"/>
      </p:cViewPr>
      <p:guideLst/>
    </p:cSldViewPr>
  </p:slideViewPr>
  <p:notesTextViewPr>
    <p:cViewPr>
      <p:scale>
        <a:sx n="3" d="2"/>
        <a:sy n="3" d="2"/>
      </p:scale>
      <p:origin x="0" y="0"/>
    </p:cViewPr>
  </p:notesTextViewPr>
  <p:sorterViewPr>
    <p:cViewPr>
      <p:scale>
        <a:sx n="110" d="100"/>
        <a:sy n="110" d="100"/>
      </p:scale>
      <p:origin x="0" y="-88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al__ma_Sayfas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al__ma_Sayfas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al__ma_Sayfas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al__ma_Sayfas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al__ma_Sayfas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al__ma_Sayfas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tr-TR" b="1" dirty="0"/>
              <a:t>Akademik Kadro</a:t>
            </a:r>
          </a:p>
        </c:rich>
      </c:tx>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tr-TR"/>
        </a:p>
      </c:txPr>
    </c:title>
    <c:autoTitleDeleted val="0"/>
    <c:plotArea>
      <c:layout/>
      <c:barChart>
        <c:barDir val="col"/>
        <c:grouping val="clustered"/>
        <c:varyColors val="0"/>
        <c:ser>
          <c:idx val="0"/>
          <c:order val="0"/>
          <c:tx>
            <c:strRef>
              <c:f>Sheet1!$B$1</c:f>
              <c:strCache>
                <c:ptCount val="1"/>
                <c:pt idx="0">
                  <c:v>Profesör</c:v>
                </c:pt>
              </c:strCache>
            </c:strRef>
          </c:tx>
          <c:spPr>
            <a:solidFill>
              <a:schemeClr val="accent6"/>
            </a:solidFill>
            <a:ln>
              <a:noFill/>
            </a:ln>
            <a:effectLst/>
          </c:spPr>
          <c:invertIfNegative val="0"/>
          <c:dLbls>
            <c:delete val="1"/>
          </c:dLbls>
          <c:cat>
            <c:numRef>
              <c:f>Sheet1!$A$2:$A$4</c:f>
              <c:numCache>
                <c:formatCode>General</c:formatCode>
                <c:ptCount val="3"/>
                <c:pt idx="0">
                  <c:v>2024</c:v>
                </c:pt>
                <c:pt idx="1">
                  <c:v>2025</c:v>
                </c:pt>
                <c:pt idx="2">
                  <c:v>2026</c:v>
                </c:pt>
              </c:numCache>
            </c:numRef>
          </c:cat>
          <c:val>
            <c:numRef>
              <c:f>Sheet1!$B$2:$B$4</c:f>
              <c:numCache>
                <c:formatCode>General</c:formatCode>
                <c:ptCount val="3"/>
                <c:pt idx="0">
                  <c:v>0</c:v>
                </c:pt>
                <c:pt idx="1">
                  <c:v>0</c:v>
                </c:pt>
                <c:pt idx="2">
                  <c:v>0</c:v>
                </c:pt>
              </c:numCache>
            </c:numRef>
          </c:val>
          <c:extLst>
            <c:ext xmlns:c16="http://schemas.microsoft.com/office/drawing/2014/chart" uri="{C3380CC4-5D6E-409C-BE32-E72D297353CC}">
              <c16:uniqueId val="{00000000-7D92-4C60-9592-04F5B9ED8AB2}"/>
            </c:ext>
          </c:extLst>
        </c:ser>
        <c:ser>
          <c:idx val="1"/>
          <c:order val="1"/>
          <c:tx>
            <c:strRef>
              <c:f>Sheet1!$C$1</c:f>
              <c:strCache>
                <c:ptCount val="1"/>
                <c:pt idx="0">
                  <c:v>Doçent</c:v>
                </c:pt>
              </c:strCache>
            </c:strRef>
          </c:tx>
          <c:spPr>
            <a:solidFill>
              <a:schemeClr val="accent5"/>
            </a:solidFill>
            <a:ln>
              <a:noFill/>
            </a:ln>
            <a:effectLst/>
          </c:spPr>
          <c:invertIfNegative val="0"/>
          <c:dLbls>
            <c:dLbl>
              <c:idx val="0"/>
              <c:layout/>
              <c:tx>
                <c:rich>
                  <a:bodyPr/>
                  <a:lstStyle/>
                  <a:p>
                    <a:r>
                      <a:rPr lang="en-US" smtClean="0"/>
                      <a: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545-4C0A-BC06-492BB926B3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2024</c:v>
                </c:pt>
                <c:pt idx="1">
                  <c:v>2025</c:v>
                </c:pt>
                <c:pt idx="2">
                  <c:v>2026</c:v>
                </c:pt>
              </c:numCache>
            </c:numRef>
          </c:cat>
          <c:val>
            <c:numRef>
              <c:f>Sheet1!$C$2:$C$4</c:f>
              <c:numCache>
                <c:formatCode>General</c:formatCode>
                <c:ptCount val="3"/>
                <c:pt idx="0">
                  <c:v>1</c:v>
                </c:pt>
                <c:pt idx="1">
                  <c:v>1</c:v>
                </c:pt>
                <c:pt idx="2">
                  <c:v>1</c:v>
                </c:pt>
              </c:numCache>
            </c:numRef>
          </c:val>
          <c:extLst>
            <c:ext xmlns:c16="http://schemas.microsoft.com/office/drawing/2014/chart" uri="{C3380CC4-5D6E-409C-BE32-E72D297353CC}">
              <c16:uniqueId val="{00000001-7D92-4C60-9592-04F5B9ED8AB2}"/>
            </c:ext>
          </c:extLst>
        </c:ser>
        <c:ser>
          <c:idx val="2"/>
          <c:order val="2"/>
          <c:tx>
            <c:strRef>
              <c:f>Sheet1!$D$1</c:f>
              <c:strCache>
                <c:ptCount val="1"/>
                <c:pt idx="0">
                  <c:v>Dr. Öğr. Üyesi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2024</c:v>
                </c:pt>
                <c:pt idx="1">
                  <c:v>2025</c:v>
                </c:pt>
                <c:pt idx="2">
                  <c:v>2026</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2-7D92-4C60-9592-04F5B9ED8AB2}"/>
            </c:ext>
          </c:extLst>
        </c:ser>
        <c:ser>
          <c:idx val="3"/>
          <c:order val="3"/>
          <c:tx>
            <c:strRef>
              <c:f>Sheet1!$E$1</c:f>
              <c:strCache>
                <c:ptCount val="1"/>
                <c:pt idx="0">
                  <c:v>Arş. Gör.</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2024</c:v>
                </c:pt>
                <c:pt idx="1">
                  <c:v>2025</c:v>
                </c:pt>
                <c:pt idx="2">
                  <c:v>2026</c:v>
                </c:pt>
              </c:numCache>
            </c:numRef>
          </c:cat>
          <c:val>
            <c:numRef>
              <c:f>Sheet1!$E$2:$E$4</c:f>
              <c:numCache>
                <c:formatCode>General</c:formatCode>
                <c:ptCount val="3"/>
                <c:pt idx="0">
                  <c:v>0</c:v>
                </c:pt>
                <c:pt idx="1">
                  <c:v>0</c:v>
                </c:pt>
                <c:pt idx="2">
                  <c:v>0</c:v>
                </c:pt>
              </c:numCache>
            </c:numRef>
          </c:val>
          <c:extLst>
            <c:ext xmlns:c16="http://schemas.microsoft.com/office/drawing/2014/chart" uri="{C3380CC4-5D6E-409C-BE32-E72D297353CC}">
              <c16:uniqueId val="{00000003-7D92-4C60-9592-04F5B9ED8AB2}"/>
            </c:ext>
          </c:extLst>
        </c:ser>
        <c:ser>
          <c:idx val="4"/>
          <c:order val="4"/>
          <c:tx>
            <c:strRef>
              <c:f>Sheet1!$F$1</c:f>
              <c:strCache>
                <c:ptCount val="1"/>
                <c:pt idx="0">
                  <c:v>Öğr. Gör. </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2024</c:v>
                </c:pt>
                <c:pt idx="1">
                  <c:v>2025</c:v>
                </c:pt>
                <c:pt idx="2">
                  <c:v>2026</c:v>
                </c:pt>
              </c:numCache>
            </c:numRef>
          </c:cat>
          <c:val>
            <c:numRef>
              <c:f>Sheet1!$F$2:$F$4</c:f>
              <c:numCache>
                <c:formatCode>General</c:formatCode>
                <c:ptCount val="3"/>
                <c:pt idx="0">
                  <c:v>4</c:v>
                </c:pt>
                <c:pt idx="1">
                  <c:v>5</c:v>
                </c:pt>
                <c:pt idx="2">
                  <c:v>5</c:v>
                </c:pt>
              </c:numCache>
            </c:numRef>
          </c:val>
          <c:extLst>
            <c:ext xmlns:c16="http://schemas.microsoft.com/office/drawing/2014/chart" uri="{C3380CC4-5D6E-409C-BE32-E72D297353CC}">
              <c16:uniqueId val="{00000004-7D92-4C60-9592-04F5B9ED8AB2}"/>
            </c:ext>
          </c:extLst>
        </c:ser>
        <c:ser>
          <c:idx val="5"/>
          <c:order val="5"/>
          <c:tx>
            <c:strRef>
              <c:f>Sheet1!$G$1</c:f>
              <c:strCache>
                <c:ptCount val="1"/>
                <c:pt idx="0">
                  <c:v>Uzman</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2024</c:v>
                </c:pt>
                <c:pt idx="1">
                  <c:v>2025</c:v>
                </c:pt>
                <c:pt idx="2">
                  <c:v>2026</c:v>
                </c:pt>
              </c:numCache>
            </c:numRef>
          </c:cat>
          <c:val>
            <c:numRef>
              <c:f>Sheet1!$G$2:$G$4</c:f>
              <c:numCache>
                <c:formatCode>General</c:formatCode>
                <c:ptCount val="3"/>
              </c:numCache>
            </c:numRef>
          </c:val>
          <c:extLst>
            <c:ext xmlns:c16="http://schemas.microsoft.com/office/drawing/2014/chart" uri="{C3380CC4-5D6E-409C-BE32-E72D297353CC}">
              <c16:uniqueId val="{00000005-7D92-4C60-9592-04F5B9ED8AB2}"/>
            </c:ext>
          </c:extLst>
        </c:ser>
        <c:dLbls>
          <c:dLblPos val="outEnd"/>
          <c:showLegendKey val="0"/>
          <c:showVal val="1"/>
          <c:showCatName val="0"/>
          <c:showSerName val="0"/>
          <c:showPercent val="0"/>
          <c:showBubbleSize val="0"/>
        </c:dLbls>
        <c:gapWidth val="199"/>
        <c:axId val="-1027808416"/>
        <c:axId val="-1027810048"/>
      </c:barChart>
      <c:catAx>
        <c:axId val="-102780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tr-TR"/>
          </a:p>
        </c:txPr>
        <c:crossAx val="-1027810048"/>
        <c:crossesAt val="0"/>
        <c:auto val="1"/>
        <c:lblAlgn val="ctr"/>
        <c:lblOffset val="100"/>
        <c:noMultiLvlLbl val="0"/>
      </c:catAx>
      <c:valAx>
        <c:axId val="-10278100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027808416"/>
        <c:crosses val="autoZero"/>
        <c:crossBetween val="between"/>
        <c:majorUnit val="1"/>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tr-TR" dirty="0">
                <a:latin typeface="+mj-lt"/>
              </a:rPr>
              <a:t>Öğrenci sayısı</a:t>
            </a:r>
          </a:p>
        </c:rich>
      </c:tx>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Sheet1!$B$1</c:f>
              <c:strCache>
                <c:ptCount val="1"/>
                <c:pt idx="0">
                  <c:v>Öğrenci Sayıları</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dLbl>
              <c:idx val="0"/>
              <c:layout/>
              <c:tx>
                <c:rich>
                  <a:bodyPr/>
                  <a:lstStyle/>
                  <a:p>
                    <a:r>
                      <a:rPr lang="en-US" dirty="0" smtClean="0"/>
                      <a:t>209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9E7-4761-8969-F75E531034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2024</c:v>
                </c:pt>
                <c:pt idx="1">
                  <c:v>2025</c:v>
                </c:pt>
                <c:pt idx="2">
                  <c:v>2026</c:v>
                </c:pt>
              </c:numCache>
            </c:numRef>
          </c:cat>
          <c:val>
            <c:numRef>
              <c:f>Sheet1!$B$2:$B$4</c:f>
              <c:numCache>
                <c:formatCode>General</c:formatCode>
                <c:ptCount val="3"/>
                <c:pt idx="0">
                  <c:v>188</c:v>
                </c:pt>
                <c:pt idx="1">
                  <c:v>205</c:v>
                </c:pt>
                <c:pt idx="2">
                  <c:v>105</c:v>
                </c:pt>
              </c:numCache>
            </c:numRef>
          </c:val>
          <c:extLst>
            <c:ext xmlns:c16="http://schemas.microsoft.com/office/drawing/2014/chart" uri="{C3380CC4-5D6E-409C-BE32-E72D297353CC}">
              <c16:uniqueId val="{00000000-E367-42D7-8C54-7EF4CCC4FA01}"/>
            </c:ext>
          </c:extLst>
        </c:ser>
        <c:dLbls>
          <c:dLblPos val="outEnd"/>
          <c:showLegendKey val="0"/>
          <c:showVal val="1"/>
          <c:showCatName val="0"/>
          <c:showSerName val="0"/>
          <c:showPercent val="0"/>
          <c:showBubbleSize val="0"/>
        </c:dLbls>
        <c:gapWidth val="355"/>
        <c:overlap val="-70"/>
        <c:axId val="-1027805696"/>
        <c:axId val="-1027807328"/>
      </c:barChart>
      <c:catAx>
        <c:axId val="-102780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027807328"/>
        <c:crossesAt val="0"/>
        <c:auto val="1"/>
        <c:lblAlgn val="ctr"/>
        <c:lblOffset val="100"/>
        <c:noMultiLvlLbl val="0"/>
      </c:catAx>
      <c:valAx>
        <c:axId val="-1027807328"/>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027805696"/>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tr-TR" b="1" dirty="0"/>
              <a:t>Akademik Kadro</a:t>
            </a:r>
          </a:p>
        </c:rich>
      </c:tx>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tr-TR"/>
        </a:p>
      </c:txPr>
    </c:title>
    <c:autoTitleDeleted val="0"/>
    <c:plotArea>
      <c:layout/>
      <c:barChart>
        <c:barDir val="col"/>
        <c:grouping val="clustered"/>
        <c:varyColors val="0"/>
        <c:ser>
          <c:idx val="0"/>
          <c:order val="0"/>
          <c:tx>
            <c:strRef>
              <c:f>Sheet1!$B$1</c:f>
              <c:strCache>
                <c:ptCount val="1"/>
                <c:pt idx="0">
                  <c:v>Profesör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0</c:v>
                </c:pt>
                <c:pt idx="1">
                  <c:v>0</c:v>
                </c:pt>
                <c:pt idx="2">
                  <c:v>0</c:v>
                </c:pt>
              </c:numCache>
            </c:numRef>
          </c:val>
          <c:extLst>
            <c:ext xmlns:c16="http://schemas.microsoft.com/office/drawing/2014/chart" uri="{C3380CC4-5D6E-409C-BE32-E72D297353CC}">
              <c16:uniqueId val="{00000000-7D92-4C60-9592-04F5B9ED8AB2}"/>
            </c:ext>
          </c:extLst>
        </c:ser>
        <c:ser>
          <c:idx val="1"/>
          <c:order val="1"/>
          <c:tx>
            <c:strRef>
              <c:f>Sheet1!$C$1</c:f>
              <c:strCache>
                <c:ptCount val="1"/>
                <c:pt idx="0">
                  <c:v>Doçent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Sheet1!$C$2:$C$4</c:f>
              <c:numCache>
                <c:formatCode>General</c:formatCode>
                <c:ptCount val="3"/>
                <c:pt idx="0">
                  <c:v>2</c:v>
                </c:pt>
                <c:pt idx="1">
                  <c:v>0</c:v>
                </c:pt>
                <c:pt idx="2">
                  <c:v>0</c:v>
                </c:pt>
              </c:numCache>
            </c:numRef>
          </c:val>
          <c:extLst>
            <c:ext xmlns:c16="http://schemas.microsoft.com/office/drawing/2014/chart" uri="{C3380CC4-5D6E-409C-BE32-E72D297353CC}">
              <c16:uniqueId val="{00000001-7D92-4C60-9592-04F5B9ED8AB2}"/>
            </c:ext>
          </c:extLst>
        </c:ser>
        <c:ser>
          <c:idx val="2"/>
          <c:order val="2"/>
          <c:tx>
            <c:strRef>
              <c:f>Sheet1!$D$1</c:f>
              <c:strCache>
                <c:ptCount val="1"/>
                <c:pt idx="0">
                  <c:v>Dr. Öğr. Üyesi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Sheet1!$D$2:$D$4</c:f>
              <c:numCache>
                <c:formatCode>General</c:formatCode>
                <c:ptCount val="3"/>
                <c:pt idx="0">
                  <c:v>3</c:v>
                </c:pt>
                <c:pt idx="1">
                  <c:v>0</c:v>
                </c:pt>
                <c:pt idx="2">
                  <c:v>0</c:v>
                </c:pt>
              </c:numCache>
            </c:numRef>
          </c:val>
          <c:extLst>
            <c:ext xmlns:c16="http://schemas.microsoft.com/office/drawing/2014/chart" uri="{C3380CC4-5D6E-409C-BE32-E72D297353CC}">
              <c16:uniqueId val="{00000002-7D92-4C60-9592-04F5B9ED8AB2}"/>
            </c:ext>
          </c:extLst>
        </c:ser>
        <c:ser>
          <c:idx val="3"/>
          <c:order val="3"/>
          <c:tx>
            <c:strRef>
              <c:f>Sheet1!$E$1</c:f>
              <c:strCache>
                <c:ptCount val="1"/>
                <c:pt idx="0">
                  <c:v>Arş. Gör.</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Sheet1!$E$2:$E$4</c:f>
              <c:numCache>
                <c:formatCode>General</c:formatCode>
                <c:ptCount val="3"/>
                <c:pt idx="0">
                  <c:v>0</c:v>
                </c:pt>
                <c:pt idx="1">
                  <c:v>0</c:v>
                </c:pt>
                <c:pt idx="2">
                  <c:v>0</c:v>
                </c:pt>
              </c:numCache>
            </c:numRef>
          </c:val>
          <c:extLst>
            <c:ext xmlns:c16="http://schemas.microsoft.com/office/drawing/2014/chart" uri="{C3380CC4-5D6E-409C-BE32-E72D297353CC}">
              <c16:uniqueId val="{00000003-7D92-4C60-9592-04F5B9ED8AB2}"/>
            </c:ext>
          </c:extLst>
        </c:ser>
        <c:ser>
          <c:idx val="4"/>
          <c:order val="4"/>
          <c:tx>
            <c:strRef>
              <c:f>Sheet1!$F$1</c:f>
              <c:strCache>
                <c:ptCount val="1"/>
                <c:pt idx="0">
                  <c:v>Öğr. Gör. </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Sheet1!$F$2:$F$4</c:f>
              <c:numCache>
                <c:formatCode>General</c:formatCode>
                <c:ptCount val="3"/>
                <c:pt idx="0">
                  <c:v>0</c:v>
                </c:pt>
                <c:pt idx="1">
                  <c:v>0</c:v>
                </c:pt>
                <c:pt idx="2">
                  <c:v>0</c:v>
                </c:pt>
              </c:numCache>
            </c:numRef>
          </c:val>
          <c:extLst>
            <c:ext xmlns:c16="http://schemas.microsoft.com/office/drawing/2014/chart" uri="{C3380CC4-5D6E-409C-BE32-E72D297353CC}">
              <c16:uniqueId val="{00000004-7D92-4C60-9592-04F5B9ED8AB2}"/>
            </c:ext>
          </c:extLst>
        </c:ser>
        <c:ser>
          <c:idx val="5"/>
          <c:order val="5"/>
          <c:tx>
            <c:strRef>
              <c:f>Sheet1!$G$1</c:f>
              <c:strCache>
                <c:ptCount val="1"/>
                <c:pt idx="0">
                  <c:v>Uzman</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Sheet1!$G$2:$G$4</c:f>
              <c:numCache>
                <c:formatCode>General</c:formatCode>
                <c:ptCount val="3"/>
              </c:numCache>
            </c:numRef>
          </c:val>
          <c:extLst>
            <c:ext xmlns:c16="http://schemas.microsoft.com/office/drawing/2014/chart" uri="{C3380CC4-5D6E-409C-BE32-E72D297353CC}">
              <c16:uniqueId val="{00000005-7D92-4C60-9592-04F5B9ED8AB2}"/>
            </c:ext>
          </c:extLst>
        </c:ser>
        <c:dLbls>
          <c:dLblPos val="outEnd"/>
          <c:showLegendKey val="0"/>
          <c:showVal val="1"/>
          <c:showCatName val="0"/>
          <c:showSerName val="0"/>
          <c:showPercent val="0"/>
          <c:showBubbleSize val="0"/>
        </c:dLbls>
        <c:gapWidth val="199"/>
        <c:axId val="-1027803520"/>
        <c:axId val="-1027816032"/>
      </c:barChart>
      <c:catAx>
        <c:axId val="-102780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tr-TR"/>
          </a:p>
        </c:txPr>
        <c:crossAx val="-1027816032"/>
        <c:crossesAt val="0"/>
        <c:auto val="1"/>
        <c:lblAlgn val="ctr"/>
        <c:lblOffset val="100"/>
        <c:noMultiLvlLbl val="0"/>
      </c:catAx>
      <c:valAx>
        <c:axId val="-10278160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027803520"/>
        <c:crosses val="autoZero"/>
        <c:crossBetween val="between"/>
        <c:majorUnit val="1"/>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tr-TR" dirty="0">
                <a:latin typeface="+mj-lt"/>
              </a:rPr>
              <a:t>Öğrenci sayısı</a:t>
            </a:r>
          </a:p>
        </c:rich>
      </c:tx>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Sheet1!$B$1</c:f>
              <c:strCache>
                <c:ptCount val="1"/>
                <c:pt idx="0">
                  <c:v>Öğrenci Sayıları</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2024</c:v>
                </c:pt>
                <c:pt idx="1">
                  <c:v>2025</c:v>
                </c:pt>
                <c:pt idx="2">
                  <c:v>2026</c:v>
                </c:pt>
              </c:numCache>
            </c:numRef>
          </c:cat>
          <c:val>
            <c:numRef>
              <c:f>Sheet1!$B$2:$B$4</c:f>
              <c:numCache>
                <c:formatCode>General</c:formatCode>
                <c:ptCount val="3"/>
                <c:pt idx="0">
                  <c:v>362</c:v>
                </c:pt>
                <c:pt idx="1">
                  <c:v>336</c:v>
                </c:pt>
                <c:pt idx="2">
                  <c:v>257</c:v>
                </c:pt>
              </c:numCache>
            </c:numRef>
          </c:val>
          <c:extLst>
            <c:ext xmlns:c16="http://schemas.microsoft.com/office/drawing/2014/chart" uri="{C3380CC4-5D6E-409C-BE32-E72D297353CC}">
              <c16:uniqueId val="{00000000-E367-42D7-8C54-7EF4CCC4FA01}"/>
            </c:ext>
          </c:extLst>
        </c:ser>
        <c:dLbls>
          <c:dLblPos val="outEnd"/>
          <c:showLegendKey val="0"/>
          <c:showVal val="1"/>
          <c:showCatName val="0"/>
          <c:showSerName val="0"/>
          <c:showPercent val="0"/>
          <c:showBubbleSize val="0"/>
        </c:dLbls>
        <c:gapWidth val="355"/>
        <c:overlap val="-70"/>
        <c:axId val="-1027806784"/>
        <c:axId val="-1027802976"/>
      </c:barChart>
      <c:catAx>
        <c:axId val="-102780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027802976"/>
        <c:crossesAt val="0"/>
        <c:auto val="1"/>
        <c:lblAlgn val="ctr"/>
        <c:lblOffset val="100"/>
        <c:noMultiLvlLbl val="0"/>
      </c:catAx>
      <c:valAx>
        <c:axId val="-1027802976"/>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027806784"/>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tr-TR" dirty="0"/>
              <a:t>SCI </a:t>
            </a:r>
            <a:r>
              <a:rPr lang="tr-TR" dirty="0" err="1"/>
              <a:t>Expanded</a:t>
            </a:r>
            <a:r>
              <a:rPr lang="tr-TR" dirty="0"/>
              <a:t>, SCI , SSCI, AHCI Kapsamındaki </a:t>
            </a:r>
            <a:endParaRPr lang="tr-TR" dirty="0" smtClean="0"/>
          </a:p>
          <a:p>
            <a:pPr>
              <a:defRPr/>
            </a:pPr>
            <a:r>
              <a:rPr lang="tr-TR" dirty="0" smtClean="0"/>
              <a:t>Yayın </a:t>
            </a:r>
            <a:r>
              <a:rPr lang="tr-TR" dirty="0"/>
              <a:t>Sayıları</a:t>
            </a:r>
          </a:p>
        </c:rich>
      </c:tx>
      <c:layout/>
      <c:overlay val="0"/>
      <c:spPr>
        <a:noFill/>
        <a:ln>
          <a:noFill/>
        </a:ln>
        <a:effectLst/>
      </c:spPr>
    </c:title>
    <c:autoTitleDeleted val="0"/>
    <c:plotArea>
      <c:layout>
        <c:manualLayout>
          <c:layoutTarget val="inner"/>
          <c:xMode val="edge"/>
          <c:yMode val="edge"/>
          <c:x val="0.18291703063769252"/>
          <c:y val="0.24736846737302678"/>
          <c:w val="0.75659526462904436"/>
          <c:h val="0.57362996188879367"/>
        </c:manualLayout>
      </c:layout>
      <c:barChart>
        <c:barDir val="bar"/>
        <c:grouping val="clustered"/>
        <c:varyColors val="0"/>
        <c:ser>
          <c:idx val="0"/>
          <c:order val="0"/>
          <c:tx>
            <c:strRef>
              <c:f>Sheet1!$B$1</c:f>
              <c:strCache>
                <c:ptCount val="1"/>
                <c:pt idx="0">
                  <c:v>Son 3 yıl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a:solidFill>
                        <a:schemeClr val="lt1">
                          <a:lumMod val="95000"/>
                          <a:alpha val="54000"/>
                        </a:schemeClr>
                      </a:solidFill>
                    </a:ln>
                    <a:effectLst/>
                  </c:spPr>
                </c15:leaderLines>
              </c:ext>
            </c:extLst>
          </c:dLbls>
          <c:cat>
            <c:numRef>
              <c:f>Sheet1!$A$4:$A$9</c:f>
              <c:numCache>
                <c:formatCode>General</c:formatCode>
                <c:ptCount val="6"/>
                <c:pt idx="0">
                  <c:v>2023</c:v>
                </c:pt>
                <c:pt idx="1">
                  <c:v>2024</c:v>
                </c:pt>
                <c:pt idx="2">
                  <c:v>2025</c:v>
                </c:pt>
                <c:pt idx="3">
                  <c:v>2026</c:v>
                </c:pt>
                <c:pt idx="4">
                  <c:v>2027</c:v>
                </c:pt>
                <c:pt idx="5">
                  <c:v>2028</c:v>
                </c:pt>
              </c:numCache>
            </c:numRef>
          </c:cat>
          <c:val>
            <c:numRef>
              <c:f>Sheet1!$B$4:$B$9</c:f>
              <c:numCache>
                <c:formatCode>General</c:formatCode>
                <c:ptCount val="6"/>
                <c:pt idx="0">
                  <c:v>8</c:v>
                </c:pt>
                <c:pt idx="1">
                  <c:v>2</c:v>
                </c:pt>
                <c:pt idx="2">
                  <c:v>2</c:v>
                </c:pt>
              </c:numCache>
            </c:numRef>
          </c:val>
          <c:extLst>
            <c:ext xmlns:c16="http://schemas.microsoft.com/office/drawing/2014/chart" uri="{C3380CC4-5D6E-409C-BE32-E72D297353CC}">
              <c16:uniqueId val="{00000000-54C1-4ABD-9F60-66E86A61226D}"/>
            </c:ext>
          </c:extLst>
        </c:ser>
        <c:ser>
          <c:idx val="1"/>
          <c:order val="1"/>
          <c:tx>
            <c:strRef>
              <c:f>Sheet1!$C$1</c:f>
              <c:strCache>
                <c:ptCount val="1"/>
                <c:pt idx="0">
                  <c:v>Gelecek 3 Yıldaki Hedefler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Sheet1!$A$4:$A$9</c:f>
              <c:numCache>
                <c:formatCode>General</c:formatCode>
                <c:ptCount val="6"/>
                <c:pt idx="0">
                  <c:v>2023</c:v>
                </c:pt>
                <c:pt idx="1">
                  <c:v>2024</c:v>
                </c:pt>
                <c:pt idx="2">
                  <c:v>2025</c:v>
                </c:pt>
                <c:pt idx="3">
                  <c:v>2026</c:v>
                </c:pt>
                <c:pt idx="4">
                  <c:v>2027</c:v>
                </c:pt>
                <c:pt idx="5">
                  <c:v>2028</c:v>
                </c:pt>
              </c:numCache>
            </c:numRef>
          </c:cat>
          <c:val>
            <c:numRef>
              <c:f>Sheet1!$C$4:$C$9</c:f>
              <c:numCache>
                <c:formatCode>General</c:formatCode>
                <c:ptCount val="6"/>
                <c:pt idx="3">
                  <c:v>3</c:v>
                </c:pt>
                <c:pt idx="4">
                  <c:v>4</c:v>
                </c:pt>
                <c:pt idx="5">
                  <c:v>5</c:v>
                </c:pt>
              </c:numCache>
            </c:numRef>
          </c:val>
          <c:extLst>
            <c:ext xmlns:c16="http://schemas.microsoft.com/office/drawing/2014/chart" uri="{C3380CC4-5D6E-409C-BE32-E72D297353CC}">
              <c16:uniqueId val="{00000001-54C1-4ABD-9F60-66E86A61226D}"/>
            </c:ext>
          </c:extLst>
        </c:ser>
        <c:dLbls>
          <c:showLegendKey val="0"/>
          <c:showVal val="0"/>
          <c:showCatName val="0"/>
          <c:showSerName val="0"/>
          <c:showPercent val="0"/>
          <c:showBubbleSize val="0"/>
        </c:dLbls>
        <c:gapWidth val="115"/>
        <c:overlap val="-20"/>
        <c:axId val="-1027817120"/>
        <c:axId val="-1027815488"/>
      </c:barChart>
      <c:catAx>
        <c:axId val="-1027817120"/>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vert="horz"/>
          <a:lstStyle/>
          <a:p>
            <a:pPr>
              <a:defRPr/>
            </a:pPr>
            <a:endParaRPr lang="tr-TR"/>
          </a:p>
        </c:txPr>
        <c:crossAx val="-1027815488"/>
        <c:crosses val="autoZero"/>
        <c:auto val="1"/>
        <c:lblAlgn val="ctr"/>
        <c:lblOffset val="100"/>
        <c:noMultiLvlLbl val="0"/>
      </c:catAx>
      <c:valAx>
        <c:axId val="-1027815488"/>
        <c:scaling>
          <c:orientation val="minMax"/>
        </c:scaling>
        <c:delete val="1"/>
        <c:axPos val="t"/>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1027817120"/>
        <c:crosses val="autoZero"/>
        <c:crossBetween val="between"/>
      </c:valAx>
      <c:spPr>
        <a:noFill/>
        <a:ln>
          <a:noFill/>
        </a:ln>
        <a:effectLst/>
      </c:spPr>
    </c:plotArea>
    <c:legend>
      <c:legendPos val="b"/>
      <c:layout/>
      <c:overlay val="0"/>
      <c:spPr>
        <a:noFill/>
        <a:ln>
          <a:noFill/>
        </a:ln>
        <a:effectLst/>
      </c:spPr>
      <c:txPr>
        <a:bodyPr rot="0" vert="horz"/>
        <a:lstStyle/>
        <a:p>
          <a:pPr>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2000">
          <a:solidFill>
            <a:schemeClr val="bg1"/>
          </a:solidFill>
        </a:defRPr>
      </a:pPr>
      <a:endParaRPr lang="tr-T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tr-TR" dirty="0"/>
              <a:t>SCI </a:t>
            </a:r>
            <a:r>
              <a:rPr lang="tr-TR" dirty="0" err="1"/>
              <a:t>Expanded</a:t>
            </a:r>
            <a:r>
              <a:rPr lang="tr-TR" dirty="0"/>
              <a:t>, SCI , SSCI, AHCI Kapsamındaki </a:t>
            </a:r>
            <a:endParaRPr lang="tr-TR" dirty="0" smtClean="0"/>
          </a:p>
          <a:p>
            <a:pPr>
              <a:defRPr/>
            </a:pPr>
            <a:r>
              <a:rPr lang="tr-TR" dirty="0" smtClean="0"/>
              <a:t>Atıf </a:t>
            </a:r>
            <a:r>
              <a:rPr lang="tr-TR" dirty="0"/>
              <a:t>Sayıları</a:t>
            </a:r>
          </a:p>
        </c:rich>
      </c:tx>
      <c:layout>
        <c:manualLayout>
          <c:xMode val="edge"/>
          <c:yMode val="edge"/>
          <c:x val="0.2116627399680191"/>
          <c:y val="6.2361617027355189E-2"/>
        </c:manualLayout>
      </c:layout>
      <c:overlay val="0"/>
      <c:spPr>
        <a:noFill/>
        <a:ln>
          <a:noFill/>
        </a:ln>
        <a:effectLst/>
      </c:spPr>
    </c:title>
    <c:autoTitleDeleted val="0"/>
    <c:plotArea>
      <c:layout>
        <c:manualLayout>
          <c:layoutTarget val="inner"/>
          <c:xMode val="edge"/>
          <c:yMode val="edge"/>
          <c:x val="0.18291703063769252"/>
          <c:y val="0.24736846737302678"/>
          <c:w val="0.75659526462904436"/>
          <c:h val="0.57362996188879367"/>
        </c:manualLayout>
      </c:layout>
      <c:barChart>
        <c:barDir val="bar"/>
        <c:grouping val="clustered"/>
        <c:varyColors val="0"/>
        <c:ser>
          <c:idx val="0"/>
          <c:order val="0"/>
          <c:tx>
            <c:strRef>
              <c:f>Sheet1!$B$1</c:f>
              <c:strCache>
                <c:ptCount val="1"/>
                <c:pt idx="0">
                  <c:v>Son 3 yıl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Sheet1!$B$2:$B$7</c:f>
              <c:numCache>
                <c:formatCode>General</c:formatCode>
                <c:ptCount val="6"/>
                <c:pt idx="0">
                  <c:v>5</c:v>
                </c:pt>
                <c:pt idx="1">
                  <c:v>2</c:v>
                </c:pt>
                <c:pt idx="2">
                  <c:v>2</c:v>
                </c:pt>
              </c:numCache>
            </c:numRef>
          </c:val>
          <c:extLst>
            <c:ext xmlns:c16="http://schemas.microsoft.com/office/drawing/2014/chart" uri="{C3380CC4-5D6E-409C-BE32-E72D297353CC}">
              <c16:uniqueId val="{00000000-54C1-4ABD-9F60-66E86A61226D}"/>
            </c:ext>
          </c:extLst>
        </c:ser>
        <c:ser>
          <c:idx val="1"/>
          <c:order val="1"/>
          <c:tx>
            <c:strRef>
              <c:f>Sheet1!$C$1</c:f>
              <c:strCache>
                <c:ptCount val="1"/>
                <c:pt idx="0">
                  <c:v>Gelecek 3 Yıldaki Hedefler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Sheet1!$C$2:$C$7</c:f>
              <c:numCache>
                <c:formatCode>General</c:formatCode>
                <c:ptCount val="6"/>
                <c:pt idx="3">
                  <c:v>3</c:v>
                </c:pt>
                <c:pt idx="4">
                  <c:v>4</c:v>
                </c:pt>
                <c:pt idx="5">
                  <c:v>5</c:v>
                </c:pt>
              </c:numCache>
            </c:numRef>
          </c:val>
          <c:extLst>
            <c:ext xmlns:c16="http://schemas.microsoft.com/office/drawing/2014/chart" uri="{C3380CC4-5D6E-409C-BE32-E72D297353CC}">
              <c16:uniqueId val="{00000001-54C1-4ABD-9F60-66E86A61226D}"/>
            </c:ext>
          </c:extLst>
        </c:ser>
        <c:dLbls>
          <c:showLegendKey val="0"/>
          <c:showVal val="0"/>
          <c:showCatName val="0"/>
          <c:showSerName val="0"/>
          <c:showPercent val="0"/>
          <c:showBubbleSize val="0"/>
        </c:dLbls>
        <c:gapWidth val="115"/>
        <c:overlap val="-20"/>
        <c:axId val="-1027817120"/>
        <c:axId val="-1027815488"/>
      </c:barChart>
      <c:catAx>
        <c:axId val="-1027817120"/>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vert="horz"/>
          <a:lstStyle/>
          <a:p>
            <a:pPr>
              <a:defRPr/>
            </a:pPr>
            <a:endParaRPr lang="tr-TR"/>
          </a:p>
        </c:txPr>
        <c:crossAx val="-1027815488"/>
        <c:crosses val="autoZero"/>
        <c:auto val="1"/>
        <c:lblAlgn val="ctr"/>
        <c:lblOffset val="100"/>
        <c:noMultiLvlLbl val="0"/>
      </c:catAx>
      <c:valAx>
        <c:axId val="-1027815488"/>
        <c:scaling>
          <c:orientation val="minMax"/>
        </c:scaling>
        <c:delete val="1"/>
        <c:axPos val="t"/>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1027817120"/>
        <c:crosses val="autoZero"/>
        <c:crossBetween val="between"/>
      </c:valAx>
      <c:spPr>
        <a:noFill/>
        <a:ln>
          <a:noFill/>
        </a:ln>
        <a:effectLst/>
      </c:spPr>
    </c:plotArea>
    <c:legend>
      <c:legendPos val="b"/>
      <c:layout/>
      <c:overlay val="0"/>
      <c:spPr>
        <a:noFill/>
        <a:ln>
          <a:noFill/>
        </a:ln>
        <a:effectLst/>
      </c:spPr>
      <c:txPr>
        <a:bodyPr rot="0" vert="horz"/>
        <a:lstStyle/>
        <a:p>
          <a:pPr>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2000">
          <a:solidFill>
            <a:schemeClr val="bg1"/>
          </a:solidFill>
        </a:defRPr>
      </a:pPr>
      <a:endParaRPr lang="tr-T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tr-TR"/>
              <a:t>Yayınlanan Kitap Sayıları</a:t>
            </a:r>
          </a:p>
        </c:rich>
      </c:tx>
      <c:layout/>
      <c:overlay val="0"/>
      <c:spPr>
        <a:noFill/>
        <a:ln>
          <a:noFill/>
        </a:ln>
        <a:effectLst/>
      </c:spPr>
    </c:title>
    <c:autoTitleDeleted val="0"/>
    <c:plotArea>
      <c:layout>
        <c:manualLayout>
          <c:layoutTarget val="inner"/>
          <c:xMode val="edge"/>
          <c:yMode val="edge"/>
          <c:x val="0.18291703063769252"/>
          <c:y val="0.24736846737302678"/>
          <c:w val="0.75659526462904436"/>
          <c:h val="0.57362996188879367"/>
        </c:manualLayout>
      </c:layout>
      <c:barChart>
        <c:barDir val="bar"/>
        <c:grouping val="clustered"/>
        <c:varyColors val="0"/>
        <c:ser>
          <c:idx val="0"/>
          <c:order val="0"/>
          <c:tx>
            <c:strRef>
              <c:f>Sheet1!$B$1</c:f>
              <c:strCache>
                <c:ptCount val="1"/>
                <c:pt idx="0">
                  <c:v>Son 3 yıl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Sheet1!$B$2:$B$7</c:f>
              <c:numCache>
                <c:formatCode>General</c:formatCode>
                <c:ptCount val="6"/>
                <c:pt idx="0">
                  <c:v>3</c:v>
                </c:pt>
                <c:pt idx="1">
                  <c:v>1</c:v>
                </c:pt>
                <c:pt idx="2">
                  <c:v>0</c:v>
                </c:pt>
              </c:numCache>
            </c:numRef>
          </c:val>
          <c:extLst>
            <c:ext xmlns:c16="http://schemas.microsoft.com/office/drawing/2014/chart" uri="{C3380CC4-5D6E-409C-BE32-E72D297353CC}">
              <c16:uniqueId val="{00000000-54C1-4ABD-9F60-66E86A61226D}"/>
            </c:ext>
          </c:extLst>
        </c:ser>
        <c:ser>
          <c:idx val="1"/>
          <c:order val="1"/>
          <c:tx>
            <c:strRef>
              <c:f>Sheet1!$C$1</c:f>
              <c:strCache>
                <c:ptCount val="1"/>
                <c:pt idx="0">
                  <c:v>Gelecek 3 Yıldaki Hedefler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Sheet1!$C$2:$C$7</c:f>
              <c:numCache>
                <c:formatCode>General</c:formatCode>
                <c:ptCount val="6"/>
                <c:pt idx="3">
                  <c:v>1</c:v>
                </c:pt>
                <c:pt idx="4">
                  <c:v>2</c:v>
                </c:pt>
                <c:pt idx="5">
                  <c:v>3</c:v>
                </c:pt>
              </c:numCache>
            </c:numRef>
          </c:val>
          <c:extLst>
            <c:ext xmlns:c16="http://schemas.microsoft.com/office/drawing/2014/chart" uri="{C3380CC4-5D6E-409C-BE32-E72D297353CC}">
              <c16:uniqueId val="{00000001-54C1-4ABD-9F60-66E86A61226D}"/>
            </c:ext>
          </c:extLst>
        </c:ser>
        <c:dLbls>
          <c:showLegendKey val="0"/>
          <c:showVal val="0"/>
          <c:showCatName val="0"/>
          <c:showSerName val="0"/>
          <c:showPercent val="0"/>
          <c:showBubbleSize val="0"/>
        </c:dLbls>
        <c:gapWidth val="115"/>
        <c:overlap val="-20"/>
        <c:axId val="-1027810592"/>
        <c:axId val="-1027814944"/>
      </c:barChart>
      <c:catAx>
        <c:axId val="-1027810592"/>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vert="horz"/>
          <a:lstStyle/>
          <a:p>
            <a:pPr>
              <a:defRPr/>
            </a:pPr>
            <a:endParaRPr lang="tr-TR"/>
          </a:p>
        </c:txPr>
        <c:crossAx val="-1027814944"/>
        <c:crosses val="autoZero"/>
        <c:auto val="1"/>
        <c:lblAlgn val="ctr"/>
        <c:lblOffset val="100"/>
        <c:noMultiLvlLbl val="0"/>
      </c:catAx>
      <c:valAx>
        <c:axId val="-1027814944"/>
        <c:scaling>
          <c:orientation val="minMax"/>
        </c:scaling>
        <c:delete val="1"/>
        <c:axPos val="t"/>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1027810592"/>
        <c:crosses val="autoZero"/>
        <c:crossBetween val="between"/>
      </c:valAx>
      <c:spPr>
        <a:noFill/>
        <a:ln>
          <a:noFill/>
        </a:ln>
        <a:effectLst/>
      </c:spPr>
    </c:plotArea>
    <c:legend>
      <c:legendPos val="b"/>
      <c:layout/>
      <c:overlay val="0"/>
      <c:spPr>
        <a:noFill/>
        <a:ln>
          <a:noFill/>
        </a:ln>
        <a:effectLst/>
      </c:spPr>
      <c:txPr>
        <a:bodyPr rot="0" vert="horz"/>
        <a:lstStyle/>
        <a:p>
          <a:pPr>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2000">
          <a:solidFill>
            <a:schemeClr val="bg1"/>
          </a:solidFill>
        </a:defRPr>
      </a:pPr>
      <a:endParaRPr lang="tr-T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tr-TR"/>
              <a:t>Uluslararası Sözlü Bildiri</a:t>
            </a:r>
          </a:p>
        </c:rich>
      </c:tx>
      <c:layout/>
      <c:overlay val="0"/>
      <c:spPr>
        <a:noFill/>
        <a:ln>
          <a:noFill/>
        </a:ln>
        <a:effectLst/>
      </c:spPr>
    </c:title>
    <c:autoTitleDeleted val="0"/>
    <c:plotArea>
      <c:layout>
        <c:manualLayout>
          <c:layoutTarget val="inner"/>
          <c:xMode val="edge"/>
          <c:yMode val="edge"/>
          <c:x val="0.17783720018403368"/>
          <c:y val="0.28705315691736305"/>
          <c:w val="0.75659526462904436"/>
          <c:h val="0.57362996188879367"/>
        </c:manualLayout>
      </c:layout>
      <c:barChart>
        <c:barDir val="bar"/>
        <c:grouping val="clustered"/>
        <c:varyColors val="0"/>
        <c:ser>
          <c:idx val="0"/>
          <c:order val="0"/>
          <c:tx>
            <c:strRef>
              <c:f>Sheet1!$B$1</c:f>
              <c:strCache>
                <c:ptCount val="1"/>
                <c:pt idx="0">
                  <c:v>Son 3 yıl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Sheet1!$B$2:$B$7</c:f>
              <c:numCache>
                <c:formatCode>General</c:formatCode>
                <c:ptCount val="6"/>
                <c:pt idx="0">
                  <c:v>5</c:v>
                </c:pt>
                <c:pt idx="1">
                  <c:v>2</c:v>
                </c:pt>
                <c:pt idx="2">
                  <c:v>0</c:v>
                </c:pt>
              </c:numCache>
            </c:numRef>
          </c:val>
          <c:extLst>
            <c:ext xmlns:c16="http://schemas.microsoft.com/office/drawing/2014/chart" uri="{C3380CC4-5D6E-409C-BE32-E72D297353CC}">
              <c16:uniqueId val="{00000000-54C1-4ABD-9F60-66E86A61226D}"/>
            </c:ext>
          </c:extLst>
        </c:ser>
        <c:ser>
          <c:idx val="1"/>
          <c:order val="1"/>
          <c:tx>
            <c:strRef>
              <c:f>Sheet1!$C$1</c:f>
              <c:strCache>
                <c:ptCount val="1"/>
                <c:pt idx="0">
                  <c:v>Gelecek 3 Yıldaki Hedefler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Sheet1!$C$2:$C$7</c:f>
              <c:numCache>
                <c:formatCode>General</c:formatCode>
                <c:ptCount val="6"/>
                <c:pt idx="3">
                  <c:v>2</c:v>
                </c:pt>
                <c:pt idx="4">
                  <c:v>4</c:v>
                </c:pt>
                <c:pt idx="5">
                  <c:v>6</c:v>
                </c:pt>
              </c:numCache>
            </c:numRef>
          </c:val>
          <c:extLst>
            <c:ext xmlns:c16="http://schemas.microsoft.com/office/drawing/2014/chart" uri="{C3380CC4-5D6E-409C-BE32-E72D297353CC}">
              <c16:uniqueId val="{00000001-54C1-4ABD-9F60-66E86A61226D}"/>
            </c:ext>
          </c:extLst>
        </c:ser>
        <c:dLbls>
          <c:showLegendKey val="0"/>
          <c:showVal val="0"/>
          <c:showCatName val="0"/>
          <c:showSerName val="0"/>
          <c:showPercent val="0"/>
          <c:showBubbleSize val="0"/>
        </c:dLbls>
        <c:gapWidth val="115"/>
        <c:overlap val="-20"/>
        <c:axId val="-1027814400"/>
        <c:axId val="-1027813312"/>
      </c:barChart>
      <c:catAx>
        <c:axId val="-1027814400"/>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vert="horz"/>
          <a:lstStyle/>
          <a:p>
            <a:pPr>
              <a:defRPr/>
            </a:pPr>
            <a:endParaRPr lang="tr-TR"/>
          </a:p>
        </c:txPr>
        <c:crossAx val="-1027813312"/>
        <c:crosses val="autoZero"/>
        <c:auto val="1"/>
        <c:lblAlgn val="ctr"/>
        <c:lblOffset val="100"/>
        <c:noMultiLvlLbl val="0"/>
      </c:catAx>
      <c:valAx>
        <c:axId val="-1027813312"/>
        <c:scaling>
          <c:orientation val="minMax"/>
        </c:scaling>
        <c:delete val="1"/>
        <c:axPos val="t"/>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1027814400"/>
        <c:crosses val="autoZero"/>
        <c:crossBetween val="between"/>
      </c:valAx>
      <c:spPr>
        <a:noFill/>
        <a:ln>
          <a:noFill/>
        </a:ln>
        <a:effectLst/>
      </c:spPr>
    </c:plotArea>
    <c:legend>
      <c:legendPos val="b"/>
      <c:layout/>
      <c:overlay val="0"/>
      <c:spPr>
        <a:noFill/>
        <a:ln>
          <a:noFill/>
        </a:ln>
        <a:effectLst/>
      </c:spPr>
      <c:txPr>
        <a:bodyPr rot="0" vert="horz"/>
        <a:lstStyle/>
        <a:p>
          <a:pPr>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2000">
          <a:solidFill>
            <a:schemeClr val="bg1"/>
          </a:solidFill>
        </a:defRPr>
      </a:pPr>
      <a:endParaRPr lang="tr-T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tr-TR"/>
              <a:t>Atıf Sayısı</a:t>
            </a:r>
          </a:p>
        </c:rich>
      </c:tx>
      <c:layout/>
      <c:overlay val="0"/>
      <c:spPr>
        <a:noFill/>
        <a:ln>
          <a:noFill/>
        </a:ln>
        <a:effectLst/>
      </c:spPr>
    </c:title>
    <c:autoTitleDeleted val="0"/>
    <c:plotArea>
      <c:layout>
        <c:manualLayout>
          <c:layoutTarget val="inner"/>
          <c:xMode val="edge"/>
          <c:yMode val="edge"/>
          <c:x val="0.18291703063769252"/>
          <c:y val="0.24736846737302678"/>
          <c:w val="0.75659526462904436"/>
          <c:h val="0.57362996188879367"/>
        </c:manualLayout>
      </c:layout>
      <c:barChart>
        <c:barDir val="bar"/>
        <c:grouping val="clustered"/>
        <c:varyColors val="0"/>
        <c:ser>
          <c:idx val="0"/>
          <c:order val="0"/>
          <c:tx>
            <c:strRef>
              <c:f>Sheet1!$B$1</c:f>
              <c:strCache>
                <c:ptCount val="1"/>
                <c:pt idx="0">
                  <c:v>Son 3 yıl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Sheet1!$B$2:$B$7</c:f>
              <c:numCache>
                <c:formatCode>General</c:formatCode>
                <c:ptCount val="6"/>
                <c:pt idx="0">
                  <c:v>7</c:v>
                </c:pt>
                <c:pt idx="1">
                  <c:v>2</c:v>
                </c:pt>
                <c:pt idx="2">
                  <c:v>0</c:v>
                </c:pt>
              </c:numCache>
            </c:numRef>
          </c:val>
          <c:extLst>
            <c:ext xmlns:c16="http://schemas.microsoft.com/office/drawing/2014/chart" uri="{C3380CC4-5D6E-409C-BE32-E72D297353CC}">
              <c16:uniqueId val="{00000000-54C1-4ABD-9F60-66E86A61226D}"/>
            </c:ext>
          </c:extLst>
        </c:ser>
        <c:ser>
          <c:idx val="1"/>
          <c:order val="1"/>
          <c:tx>
            <c:strRef>
              <c:f>Sheet1!$C$1</c:f>
              <c:strCache>
                <c:ptCount val="1"/>
                <c:pt idx="0">
                  <c:v>Gelecek 3 Yıldaki Hedefler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Sheet1!$C$2:$C$7</c:f>
              <c:numCache>
                <c:formatCode>General</c:formatCode>
                <c:ptCount val="6"/>
                <c:pt idx="3">
                  <c:v>4</c:v>
                </c:pt>
                <c:pt idx="4">
                  <c:v>6</c:v>
                </c:pt>
                <c:pt idx="5">
                  <c:v>8</c:v>
                </c:pt>
              </c:numCache>
            </c:numRef>
          </c:val>
          <c:extLst>
            <c:ext xmlns:c16="http://schemas.microsoft.com/office/drawing/2014/chart" uri="{C3380CC4-5D6E-409C-BE32-E72D297353CC}">
              <c16:uniqueId val="{00000001-54C1-4ABD-9F60-66E86A61226D}"/>
            </c:ext>
          </c:extLst>
        </c:ser>
        <c:dLbls>
          <c:showLegendKey val="0"/>
          <c:showVal val="0"/>
          <c:showCatName val="0"/>
          <c:showSerName val="0"/>
          <c:showPercent val="0"/>
          <c:showBubbleSize val="0"/>
        </c:dLbls>
        <c:gapWidth val="115"/>
        <c:overlap val="-20"/>
        <c:axId val="-1027812768"/>
        <c:axId val="-1027812224"/>
      </c:barChart>
      <c:catAx>
        <c:axId val="-1027812768"/>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vert="horz"/>
          <a:lstStyle/>
          <a:p>
            <a:pPr>
              <a:defRPr/>
            </a:pPr>
            <a:endParaRPr lang="tr-TR"/>
          </a:p>
        </c:txPr>
        <c:crossAx val="-1027812224"/>
        <c:crosses val="autoZero"/>
        <c:auto val="1"/>
        <c:lblAlgn val="ctr"/>
        <c:lblOffset val="100"/>
        <c:noMultiLvlLbl val="0"/>
      </c:catAx>
      <c:valAx>
        <c:axId val="-1027812224"/>
        <c:scaling>
          <c:orientation val="minMax"/>
        </c:scaling>
        <c:delete val="1"/>
        <c:axPos val="t"/>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1027812768"/>
        <c:crosses val="autoZero"/>
        <c:crossBetween val="between"/>
      </c:valAx>
      <c:spPr>
        <a:noFill/>
        <a:ln>
          <a:noFill/>
        </a:ln>
        <a:effectLst/>
      </c:spPr>
    </c:plotArea>
    <c:legend>
      <c:legendPos val="b"/>
      <c:layout/>
      <c:overlay val="0"/>
      <c:spPr>
        <a:noFill/>
        <a:ln>
          <a:noFill/>
        </a:ln>
        <a:effectLst/>
      </c:spPr>
      <c:txPr>
        <a:bodyPr rot="0" vert="horz"/>
        <a:lstStyle/>
        <a:p>
          <a:pPr>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2000">
          <a:solidFill>
            <a:schemeClr val="bg1"/>
          </a:solidFill>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5-03-03T15:47:01.062" idx="7">
    <p:pos x="6674" y="746"/>
    <p:text>Grafikteki veriler, grafik üzerine sağ tıklanıp verileri düzenle komutu ile değiştirilmelidir.</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03-03T15:47:01.062" idx="7">
    <p:pos x="6674" y="746"/>
    <p:text>Grafikteki veriler, grafik üzerine sağ tıklanıp verileri düzenle komutu ile değiştirilmelidir.</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53F67-A82C-4153-91CC-DB953EE1ADE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tr-TR"/>
        </a:p>
      </dgm:t>
    </dgm:pt>
    <dgm:pt modelId="{FEADB499-157A-4B3D-B1A6-C79733BBBE86}">
      <dgm:prSet phldrT="[Text]"/>
      <dgm:spPr/>
      <dgm:t>
        <a:bodyPr/>
        <a:lstStyle/>
        <a:p>
          <a:r>
            <a:rPr lang="tr-TR" dirty="0"/>
            <a:t>Aktif </a:t>
          </a:r>
          <a:r>
            <a:rPr lang="tr-TR" dirty="0" smtClean="0"/>
            <a:t>(Diğer Birimlerden öğrenci </a:t>
          </a:r>
          <a:r>
            <a:rPr lang="tr-TR" dirty="0"/>
            <a:t>alımına açık) olanlar</a:t>
          </a:r>
        </a:p>
      </dgm:t>
    </dgm:pt>
    <dgm:pt modelId="{D7861241-D773-4AD8-BBE8-595EB6E6B1F8}" type="parTrans" cxnId="{E374C6D5-8FCC-4491-BA5D-687F2D944278}">
      <dgm:prSet/>
      <dgm:spPr/>
      <dgm:t>
        <a:bodyPr/>
        <a:lstStyle/>
        <a:p>
          <a:endParaRPr lang="tr-TR"/>
        </a:p>
      </dgm:t>
    </dgm:pt>
    <dgm:pt modelId="{D81E9281-EB35-4C82-BEDD-9305793CE6D2}" type="sibTrans" cxnId="{E374C6D5-8FCC-4491-BA5D-687F2D944278}">
      <dgm:prSet/>
      <dgm:spPr/>
      <dgm:t>
        <a:bodyPr/>
        <a:lstStyle/>
        <a:p>
          <a:endParaRPr lang="tr-TR"/>
        </a:p>
      </dgm:t>
    </dgm:pt>
    <dgm:pt modelId="{6C8D1F77-6D40-4EB2-991B-C8066A635BA1}">
      <dgm:prSet phldrT="[Text]"/>
      <dgm:spPr/>
      <dgm:t>
        <a:bodyPr/>
        <a:lstStyle/>
        <a:p>
          <a:r>
            <a:rPr lang="tr-TR" dirty="0" smtClean="0"/>
            <a:t>Yabancı Diller Bölümü (Hazırlık Programı)</a:t>
          </a:r>
          <a:endParaRPr lang="tr-TR" dirty="0"/>
        </a:p>
      </dgm:t>
    </dgm:pt>
    <dgm:pt modelId="{BE0604BA-4023-43E1-BF51-05481DC14F5C}" type="parTrans" cxnId="{E3FF2B30-9F67-425F-AB02-688D093A615A}">
      <dgm:prSet/>
      <dgm:spPr/>
      <dgm:t>
        <a:bodyPr/>
        <a:lstStyle/>
        <a:p>
          <a:endParaRPr lang="tr-TR"/>
        </a:p>
      </dgm:t>
    </dgm:pt>
    <dgm:pt modelId="{90BCC00A-1DC8-447F-9694-5D08221C7C59}" type="sibTrans" cxnId="{E3FF2B30-9F67-425F-AB02-688D093A615A}">
      <dgm:prSet/>
      <dgm:spPr/>
      <dgm:t>
        <a:bodyPr/>
        <a:lstStyle/>
        <a:p>
          <a:endParaRPr lang="tr-TR"/>
        </a:p>
      </dgm:t>
    </dgm:pt>
    <dgm:pt modelId="{C5843BB7-3AB6-4DCA-BA2B-D55383DCC535}">
      <dgm:prSet phldrT="[Text]"/>
      <dgm:spPr/>
      <dgm:t>
        <a:bodyPr/>
        <a:lstStyle/>
        <a:p>
          <a:r>
            <a:rPr lang="tr-TR" dirty="0"/>
            <a:t>Pasif (öğrenci alımına kapalı) olanlar</a:t>
          </a:r>
        </a:p>
      </dgm:t>
    </dgm:pt>
    <dgm:pt modelId="{CE594B8D-6981-4712-84DE-1D52E9502067}" type="parTrans" cxnId="{A2303FE5-2929-44FE-AB12-96F2B47817A6}">
      <dgm:prSet/>
      <dgm:spPr/>
      <dgm:t>
        <a:bodyPr/>
        <a:lstStyle/>
        <a:p>
          <a:endParaRPr lang="tr-TR"/>
        </a:p>
      </dgm:t>
    </dgm:pt>
    <dgm:pt modelId="{825F5A33-0EB9-4B31-B623-0A0A49A6CD48}" type="sibTrans" cxnId="{A2303FE5-2929-44FE-AB12-96F2B47817A6}">
      <dgm:prSet/>
      <dgm:spPr/>
      <dgm:t>
        <a:bodyPr/>
        <a:lstStyle/>
        <a:p>
          <a:endParaRPr lang="tr-TR"/>
        </a:p>
      </dgm:t>
    </dgm:pt>
    <dgm:pt modelId="{349EE816-E3D0-499A-A308-20504632AB9D}">
      <dgm:prSet phldrT="[Text]"/>
      <dgm:spPr/>
      <dgm:t>
        <a:bodyPr/>
        <a:lstStyle/>
        <a:p>
          <a:r>
            <a:rPr lang="tr-TR" dirty="0" smtClean="0"/>
            <a:t>İngilizce Mütercim Tercümanlık </a:t>
          </a:r>
          <a:r>
            <a:rPr lang="tr-TR" dirty="0"/>
            <a:t>Bölümü</a:t>
          </a:r>
        </a:p>
      </dgm:t>
    </dgm:pt>
    <dgm:pt modelId="{7954932E-465F-4558-A094-1564EF5ACFBD}" type="parTrans" cxnId="{8885F0BB-6793-4FA2-ADBD-86147461A6A0}">
      <dgm:prSet/>
      <dgm:spPr/>
      <dgm:t>
        <a:bodyPr/>
        <a:lstStyle/>
        <a:p>
          <a:endParaRPr lang="tr-TR"/>
        </a:p>
      </dgm:t>
    </dgm:pt>
    <dgm:pt modelId="{A21791BD-AD16-4152-9120-BB00CB70E061}" type="sibTrans" cxnId="{8885F0BB-6793-4FA2-ADBD-86147461A6A0}">
      <dgm:prSet/>
      <dgm:spPr/>
      <dgm:t>
        <a:bodyPr/>
        <a:lstStyle/>
        <a:p>
          <a:endParaRPr lang="tr-TR"/>
        </a:p>
      </dgm:t>
    </dgm:pt>
    <dgm:pt modelId="{B630877E-A026-4B0A-B504-7DD287922F8F}" type="pres">
      <dgm:prSet presAssocID="{81E53F67-A82C-4153-91CC-DB953EE1ADE8}" presName="linear" presStyleCnt="0">
        <dgm:presLayoutVars>
          <dgm:dir/>
          <dgm:animLvl val="lvl"/>
          <dgm:resizeHandles val="exact"/>
        </dgm:presLayoutVars>
      </dgm:prSet>
      <dgm:spPr/>
      <dgm:t>
        <a:bodyPr/>
        <a:lstStyle/>
        <a:p>
          <a:endParaRPr lang="tr-TR"/>
        </a:p>
      </dgm:t>
    </dgm:pt>
    <dgm:pt modelId="{5823427D-E167-430A-8F6F-D5EBD7E5C331}" type="pres">
      <dgm:prSet presAssocID="{FEADB499-157A-4B3D-B1A6-C79733BBBE86}" presName="parentLin" presStyleCnt="0"/>
      <dgm:spPr/>
    </dgm:pt>
    <dgm:pt modelId="{8EB1E653-0E25-41B0-B0A4-C2D7BC3106C5}" type="pres">
      <dgm:prSet presAssocID="{FEADB499-157A-4B3D-B1A6-C79733BBBE86}" presName="parentLeftMargin" presStyleLbl="node1" presStyleIdx="0" presStyleCnt="2"/>
      <dgm:spPr/>
      <dgm:t>
        <a:bodyPr/>
        <a:lstStyle/>
        <a:p>
          <a:endParaRPr lang="tr-TR"/>
        </a:p>
      </dgm:t>
    </dgm:pt>
    <dgm:pt modelId="{5B899DC4-6C6D-4F62-8361-C81B63696B9F}" type="pres">
      <dgm:prSet presAssocID="{FEADB499-157A-4B3D-B1A6-C79733BBBE86}" presName="parentText" presStyleLbl="node1" presStyleIdx="0" presStyleCnt="2">
        <dgm:presLayoutVars>
          <dgm:chMax val="0"/>
          <dgm:bulletEnabled val="1"/>
        </dgm:presLayoutVars>
      </dgm:prSet>
      <dgm:spPr/>
      <dgm:t>
        <a:bodyPr/>
        <a:lstStyle/>
        <a:p>
          <a:endParaRPr lang="tr-TR"/>
        </a:p>
      </dgm:t>
    </dgm:pt>
    <dgm:pt modelId="{37B7F4E2-25C0-4F54-80BA-F9E9A4589F10}" type="pres">
      <dgm:prSet presAssocID="{FEADB499-157A-4B3D-B1A6-C79733BBBE86}" presName="negativeSpace" presStyleCnt="0"/>
      <dgm:spPr/>
    </dgm:pt>
    <dgm:pt modelId="{766A867A-7466-4AB6-8519-972390FF5887}" type="pres">
      <dgm:prSet presAssocID="{FEADB499-157A-4B3D-B1A6-C79733BBBE86}" presName="childText" presStyleLbl="conFgAcc1" presStyleIdx="0" presStyleCnt="2">
        <dgm:presLayoutVars>
          <dgm:bulletEnabled val="1"/>
        </dgm:presLayoutVars>
      </dgm:prSet>
      <dgm:spPr/>
      <dgm:t>
        <a:bodyPr/>
        <a:lstStyle/>
        <a:p>
          <a:endParaRPr lang="tr-TR"/>
        </a:p>
      </dgm:t>
    </dgm:pt>
    <dgm:pt modelId="{BAA40D73-0C01-4C7D-B1A9-601D8C322EEE}" type="pres">
      <dgm:prSet presAssocID="{D81E9281-EB35-4C82-BEDD-9305793CE6D2}" presName="spaceBetweenRectangles" presStyleCnt="0"/>
      <dgm:spPr/>
    </dgm:pt>
    <dgm:pt modelId="{A7924D6B-A4C0-4079-8B4D-CCE4C254E35A}" type="pres">
      <dgm:prSet presAssocID="{C5843BB7-3AB6-4DCA-BA2B-D55383DCC535}" presName="parentLin" presStyleCnt="0"/>
      <dgm:spPr/>
    </dgm:pt>
    <dgm:pt modelId="{2D16D6C1-34D7-4182-A15F-27E35188CE88}" type="pres">
      <dgm:prSet presAssocID="{C5843BB7-3AB6-4DCA-BA2B-D55383DCC535}" presName="parentLeftMargin" presStyleLbl="node1" presStyleIdx="0" presStyleCnt="2"/>
      <dgm:spPr/>
      <dgm:t>
        <a:bodyPr/>
        <a:lstStyle/>
        <a:p>
          <a:endParaRPr lang="tr-TR"/>
        </a:p>
      </dgm:t>
    </dgm:pt>
    <dgm:pt modelId="{88770953-0D09-4C4C-A4C8-FE540DCAC999}" type="pres">
      <dgm:prSet presAssocID="{C5843BB7-3AB6-4DCA-BA2B-D55383DCC535}" presName="parentText" presStyleLbl="node1" presStyleIdx="1" presStyleCnt="2">
        <dgm:presLayoutVars>
          <dgm:chMax val="0"/>
          <dgm:bulletEnabled val="1"/>
        </dgm:presLayoutVars>
      </dgm:prSet>
      <dgm:spPr/>
      <dgm:t>
        <a:bodyPr/>
        <a:lstStyle/>
        <a:p>
          <a:endParaRPr lang="tr-TR"/>
        </a:p>
      </dgm:t>
    </dgm:pt>
    <dgm:pt modelId="{38C3AFA2-9F2C-493F-8740-348921192395}" type="pres">
      <dgm:prSet presAssocID="{C5843BB7-3AB6-4DCA-BA2B-D55383DCC535}" presName="negativeSpace" presStyleCnt="0"/>
      <dgm:spPr/>
    </dgm:pt>
    <dgm:pt modelId="{11B6E6A6-6A89-411E-A453-83E718BCC102}" type="pres">
      <dgm:prSet presAssocID="{C5843BB7-3AB6-4DCA-BA2B-D55383DCC535}" presName="childText" presStyleLbl="conFgAcc1" presStyleIdx="1" presStyleCnt="2">
        <dgm:presLayoutVars>
          <dgm:bulletEnabled val="1"/>
        </dgm:presLayoutVars>
      </dgm:prSet>
      <dgm:spPr/>
      <dgm:t>
        <a:bodyPr/>
        <a:lstStyle/>
        <a:p>
          <a:endParaRPr lang="tr-TR"/>
        </a:p>
      </dgm:t>
    </dgm:pt>
  </dgm:ptLst>
  <dgm:cxnLst>
    <dgm:cxn modelId="{1576CA91-4F31-468F-8722-1E7AD43B10C4}" type="presOf" srcId="{349EE816-E3D0-499A-A308-20504632AB9D}" destId="{11B6E6A6-6A89-411E-A453-83E718BCC102}" srcOrd="0" destOrd="0" presId="urn:microsoft.com/office/officeart/2005/8/layout/list1"/>
    <dgm:cxn modelId="{925EB1CC-4A0C-4F33-A460-73AF0A16C0D8}" type="presOf" srcId="{6C8D1F77-6D40-4EB2-991B-C8066A635BA1}" destId="{766A867A-7466-4AB6-8519-972390FF5887}" srcOrd="0" destOrd="0" presId="urn:microsoft.com/office/officeart/2005/8/layout/list1"/>
    <dgm:cxn modelId="{01467C98-4750-426E-BE5E-3CEF94EAE477}" type="presOf" srcId="{FEADB499-157A-4B3D-B1A6-C79733BBBE86}" destId="{8EB1E653-0E25-41B0-B0A4-C2D7BC3106C5}" srcOrd="0" destOrd="0" presId="urn:microsoft.com/office/officeart/2005/8/layout/list1"/>
    <dgm:cxn modelId="{8885F0BB-6793-4FA2-ADBD-86147461A6A0}" srcId="{C5843BB7-3AB6-4DCA-BA2B-D55383DCC535}" destId="{349EE816-E3D0-499A-A308-20504632AB9D}" srcOrd="0" destOrd="0" parTransId="{7954932E-465F-4558-A094-1564EF5ACFBD}" sibTransId="{A21791BD-AD16-4152-9120-BB00CB70E061}"/>
    <dgm:cxn modelId="{E374C6D5-8FCC-4491-BA5D-687F2D944278}" srcId="{81E53F67-A82C-4153-91CC-DB953EE1ADE8}" destId="{FEADB499-157A-4B3D-B1A6-C79733BBBE86}" srcOrd="0" destOrd="0" parTransId="{D7861241-D773-4AD8-BBE8-595EB6E6B1F8}" sibTransId="{D81E9281-EB35-4C82-BEDD-9305793CE6D2}"/>
    <dgm:cxn modelId="{E48B9680-945C-4596-B26E-F75F86DBC3C0}" type="presOf" srcId="{C5843BB7-3AB6-4DCA-BA2B-D55383DCC535}" destId="{88770953-0D09-4C4C-A4C8-FE540DCAC999}" srcOrd="1" destOrd="0" presId="urn:microsoft.com/office/officeart/2005/8/layout/list1"/>
    <dgm:cxn modelId="{E3FF2B30-9F67-425F-AB02-688D093A615A}" srcId="{FEADB499-157A-4B3D-B1A6-C79733BBBE86}" destId="{6C8D1F77-6D40-4EB2-991B-C8066A635BA1}" srcOrd="0" destOrd="0" parTransId="{BE0604BA-4023-43E1-BF51-05481DC14F5C}" sibTransId="{90BCC00A-1DC8-447F-9694-5D08221C7C59}"/>
    <dgm:cxn modelId="{A2303FE5-2929-44FE-AB12-96F2B47817A6}" srcId="{81E53F67-A82C-4153-91CC-DB953EE1ADE8}" destId="{C5843BB7-3AB6-4DCA-BA2B-D55383DCC535}" srcOrd="1" destOrd="0" parTransId="{CE594B8D-6981-4712-84DE-1D52E9502067}" sibTransId="{825F5A33-0EB9-4B31-B623-0A0A49A6CD48}"/>
    <dgm:cxn modelId="{8ADB9452-417F-494D-9F56-B035F31773F9}" type="presOf" srcId="{FEADB499-157A-4B3D-B1A6-C79733BBBE86}" destId="{5B899DC4-6C6D-4F62-8361-C81B63696B9F}" srcOrd="1" destOrd="0" presId="urn:microsoft.com/office/officeart/2005/8/layout/list1"/>
    <dgm:cxn modelId="{342A27BA-B269-4263-B66C-ECD3CE0F9F91}" type="presOf" srcId="{81E53F67-A82C-4153-91CC-DB953EE1ADE8}" destId="{B630877E-A026-4B0A-B504-7DD287922F8F}" srcOrd="0" destOrd="0" presId="urn:microsoft.com/office/officeart/2005/8/layout/list1"/>
    <dgm:cxn modelId="{AE5C7F49-C750-4132-A98A-5CDCA5726F46}" type="presOf" srcId="{C5843BB7-3AB6-4DCA-BA2B-D55383DCC535}" destId="{2D16D6C1-34D7-4182-A15F-27E35188CE88}" srcOrd="0" destOrd="0" presId="urn:microsoft.com/office/officeart/2005/8/layout/list1"/>
    <dgm:cxn modelId="{C53B1D3B-B3EE-437E-9930-0484B463ABB5}" type="presParOf" srcId="{B630877E-A026-4B0A-B504-7DD287922F8F}" destId="{5823427D-E167-430A-8F6F-D5EBD7E5C331}" srcOrd="0" destOrd="0" presId="urn:microsoft.com/office/officeart/2005/8/layout/list1"/>
    <dgm:cxn modelId="{6684FD6E-A4C4-4AF5-87C8-F076366154A7}" type="presParOf" srcId="{5823427D-E167-430A-8F6F-D5EBD7E5C331}" destId="{8EB1E653-0E25-41B0-B0A4-C2D7BC3106C5}" srcOrd="0" destOrd="0" presId="urn:microsoft.com/office/officeart/2005/8/layout/list1"/>
    <dgm:cxn modelId="{85DF8A0B-99BB-480C-A131-B9B787C0E88A}" type="presParOf" srcId="{5823427D-E167-430A-8F6F-D5EBD7E5C331}" destId="{5B899DC4-6C6D-4F62-8361-C81B63696B9F}" srcOrd="1" destOrd="0" presId="urn:microsoft.com/office/officeart/2005/8/layout/list1"/>
    <dgm:cxn modelId="{4B0FB377-C352-44DA-83E8-75D351A63C8B}" type="presParOf" srcId="{B630877E-A026-4B0A-B504-7DD287922F8F}" destId="{37B7F4E2-25C0-4F54-80BA-F9E9A4589F10}" srcOrd="1" destOrd="0" presId="urn:microsoft.com/office/officeart/2005/8/layout/list1"/>
    <dgm:cxn modelId="{AEFEC8F6-4422-4D2B-97F2-CBD68D5D9046}" type="presParOf" srcId="{B630877E-A026-4B0A-B504-7DD287922F8F}" destId="{766A867A-7466-4AB6-8519-972390FF5887}" srcOrd="2" destOrd="0" presId="urn:microsoft.com/office/officeart/2005/8/layout/list1"/>
    <dgm:cxn modelId="{253889E0-AFA6-4E9C-A767-49EF08FD57F1}" type="presParOf" srcId="{B630877E-A026-4B0A-B504-7DD287922F8F}" destId="{BAA40D73-0C01-4C7D-B1A9-601D8C322EEE}" srcOrd="3" destOrd="0" presId="urn:microsoft.com/office/officeart/2005/8/layout/list1"/>
    <dgm:cxn modelId="{86D4E9FB-9B5E-46A5-9BCB-125ADB992FF9}" type="presParOf" srcId="{B630877E-A026-4B0A-B504-7DD287922F8F}" destId="{A7924D6B-A4C0-4079-8B4D-CCE4C254E35A}" srcOrd="4" destOrd="0" presId="urn:microsoft.com/office/officeart/2005/8/layout/list1"/>
    <dgm:cxn modelId="{78D4A807-13F0-4258-A1B3-074603A1402F}" type="presParOf" srcId="{A7924D6B-A4C0-4079-8B4D-CCE4C254E35A}" destId="{2D16D6C1-34D7-4182-A15F-27E35188CE88}" srcOrd="0" destOrd="0" presId="urn:microsoft.com/office/officeart/2005/8/layout/list1"/>
    <dgm:cxn modelId="{E87AC154-96BE-48C3-8A32-C4AC5D073E26}" type="presParOf" srcId="{A7924D6B-A4C0-4079-8B4D-CCE4C254E35A}" destId="{88770953-0D09-4C4C-A4C8-FE540DCAC999}" srcOrd="1" destOrd="0" presId="urn:microsoft.com/office/officeart/2005/8/layout/list1"/>
    <dgm:cxn modelId="{6DBE6633-EC02-4240-B548-819B56D564D7}" type="presParOf" srcId="{B630877E-A026-4B0A-B504-7DD287922F8F}" destId="{38C3AFA2-9F2C-493F-8740-348921192395}" srcOrd="5" destOrd="0" presId="urn:microsoft.com/office/officeart/2005/8/layout/list1"/>
    <dgm:cxn modelId="{9AB3F520-277B-4752-8A3A-66630D053ECF}" type="presParOf" srcId="{B630877E-A026-4B0A-B504-7DD287922F8F}" destId="{11B6E6A6-6A89-411E-A453-83E718BCC10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A867A-7466-4AB6-8519-972390FF5887}">
      <dsp:nvSpPr>
        <dsp:cNvPr id="0" name=""/>
        <dsp:cNvSpPr/>
      </dsp:nvSpPr>
      <dsp:spPr>
        <a:xfrm>
          <a:off x="0" y="1213318"/>
          <a:ext cx="10515600" cy="10631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tr-TR" sz="2500" kern="1200" dirty="0" smtClean="0"/>
            <a:t>Yabancı Diller Bölümü (Hazırlık Programı)</a:t>
          </a:r>
          <a:endParaRPr lang="tr-TR" sz="2500" kern="1200" dirty="0"/>
        </a:p>
      </dsp:txBody>
      <dsp:txXfrm>
        <a:off x="0" y="1213318"/>
        <a:ext cx="10515600" cy="1063125"/>
      </dsp:txXfrm>
    </dsp:sp>
    <dsp:sp modelId="{5B899DC4-6C6D-4F62-8361-C81B63696B9F}">
      <dsp:nvSpPr>
        <dsp:cNvPr id="0" name=""/>
        <dsp:cNvSpPr/>
      </dsp:nvSpPr>
      <dsp:spPr>
        <a:xfrm>
          <a:off x="525780" y="844318"/>
          <a:ext cx="7360920"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111250">
            <a:lnSpc>
              <a:spcPct val="90000"/>
            </a:lnSpc>
            <a:spcBef>
              <a:spcPct val="0"/>
            </a:spcBef>
            <a:spcAft>
              <a:spcPct val="35000"/>
            </a:spcAft>
          </a:pPr>
          <a:r>
            <a:rPr lang="tr-TR" sz="2500" kern="1200" dirty="0"/>
            <a:t>Aktif </a:t>
          </a:r>
          <a:r>
            <a:rPr lang="tr-TR" sz="2500" kern="1200" dirty="0" smtClean="0"/>
            <a:t>(Diğer Birimlerden öğrenci </a:t>
          </a:r>
          <a:r>
            <a:rPr lang="tr-TR" sz="2500" kern="1200" dirty="0"/>
            <a:t>alımına açık) olanlar</a:t>
          </a:r>
        </a:p>
      </dsp:txBody>
      <dsp:txXfrm>
        <a:off x="561806" y="880344"/>
        <a:ext cx="7288868" cy="665948"/>
      </dsp:txXfrm>
    </dsp:sp>
    <dsp:sp modelId="{11B6E6A6-6A89-411E-A453-83E718BCC102}">
      <dsp:nvSpPr>
        <dsp:cNvPr id="0" name=""/>
        <dsp:cNvSpPr/>
      </dsp:nvSpPr>
      <dsp:spPr>
        <a:xfrm>
          <a:off x="0" y="2780443"/>
          <a:ext cx="10515600" cy="1063125"/>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tr-TR" sz="2500" kern="1200" dirty="0" smtClean="0"/>
            <a:t>İngilizce Mütercim Tercümanlık </a:t>
          </a:r>
          <a:r>
            <a:rPr lang="tr-TR" sz="2500" kern="1200" dirty="0"/>
            <a:t>Bölümü</a:t>
          </a:r>
        </a:p>
      </dsp:txBody>
      <dsp:txXfrm>
        <a:off x="0" y="2780443"/>
        <a:ext cx="10515600" cy="1063125"/>
      </dsp:txXfrm>
    </dsp:sp>
    <dsp:sp modelId="{88770953-0D09-4C4C-A4C8-FE540DCAC999}">
      <dsp:nvSpPr>
        <dsp:cNvPr id="0" name=""/>
        <dsp:cNvSpPr/>
      </dsp:nvSpPr>
      <dsp:spPr>
        <a:xfrm>
          <a:off x="525780" y="2411443"/>
          <a:ext cx="7360920" cy="7380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111250">
            <a:lnSpc>
              <a:spcPct val="90000"/>
            </a:lnSpc>
            <a:spcBef>
              <a:spcPct val="0"/>
            </a:spcBef>
            <a:spcAft>
              <a:spcPct val="35000"/>
            </a:spcAft>
          </a:pPr>
          <a:r>
            <a:rPr lang="tr-TR" sz="2500" kern="1200" dirty="0"/>
            <a:t>Pasif (öğrenci alımına kapalı) olanlar</a:t>
          </a:r>
        </a:p>
      </dsp:txBody>
      <dsp:txXfrm>
        <a:off x="561806" y="2447469"/>
        <a:ext cx="728886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8429B-EE59-41F7-B954-F180555A2C09}" type="datetimeFigureOut">
              <a:rPr lang="tr-TR" smtClean="0"/>
              <a:t>13.04.2026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BF735-C093-4715-9A24-46B2B7FBDA82}" type="slidenum">
              <a:rPr lang="tr-TR" smtClean="0"/>
              <a:t>‹#›</a:t>
            </a:fld>
            <a:endParaRPr lang="tr-TR"/>
          </a:p>
        </p:txBody>
      </p:sp>
    </p:spTree>
    <p:extLst>
      <p:ext uri="{BB962C8B-B14F-4D97-AF65-F5344CB8AC3E}">
        <p14:creationId xmlns:p14="http://schemas.microsoft.com/office/powerpoint/2010/main" val="4272699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B0662BFA-4C2C-4A38-AADE-FD7585A05BA6}" type="datetimeFigureOut">
              <a:rPr lang="tr-TR" smtClean="0"/>
              <a:t>13.04.2026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382817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662BFA-4C2C-4A38-AADE-FD7585A05BA6}" type="datetimeFigureOut">
              <a:rPr lang="tr-TR" smtClean="0"/>
              <a:t>13.04.2026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275592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662BFA-4C2C-4A38-AADE-FD7585A05BA6}" type="datetimeFigureOut">
              <a:rPr lang="tr-TR" smtClean="0"/>
              <a:t>13.04.2026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3382612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4C3A-F7FA-1AFD-DA77-03CE8F0B794E}"/>
              </a:ext>
            </a:extLst>
          </p:cNvPr>
          <p:cNvSpPr>
            <a:spLocks noGrp="1"/>
          </p:cNvSpPr>
          <p:nvPr>
            <p:ph type="title" hasCustomPrompt="1"/>
          </p:nvPr>
        </p:nvSpPr>
        <p:spPr>
          <a:xfrm>
            <a:off x="1663700" y="625987"/>
            <a:ext cx="7264400" cy="358156"/>
          </a:xfrm>
        </p:spPr>
        <p:txBody>
          <a:bodyPr>
            <a:normAutofit/>
          </a:bodyPr>
          <a:lstStyle>
            <a:lvl1pPr algn="ctr">
              <a:defRPr sz="2200" b="1"/>
            </a:lvl1pPr>
          </a:lstStyle>
          <a:p>
            <a:r>
              <a:rPr lang="tr-TR" dirty="0"/>
              <a:t>BİRİM YÖNETİMİ</a:t>
            </a:r>
          </a:p>
        </p:txBody>
      </p:sp>
      <p:sp>
        <p:nvSpPr>
          <p:cNvPr id="3" name="Date Placeholder 2">
            <a:extLst>
              <a:ext uri="{FF2B5EF4-FFF2-40B4-BE49-F238E27FC236}">
                <a16:creationId xmlns:a16="http://schemas.microsoft.com/office/drawing/2014/main" id="{E00D2068-4533-54BB-128A-8F3C3786D2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A326A481-76F4-4D93-3375-A7C748233E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D2A76DFE-4A56-BA20-568A-A7795D1A50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F1D3786B-5DA8-BB80-3398-76C68A3F4CAB}"/>
              </a:ext>
            </a:extLst>
          </p:cNvPr>
          <p:cNvSpPr/>
          <p:nvPr/>
        </p:nvSpPr>
        <p:spPr>
          <a:xfrm>
            <a:off x="4189128" y="3111652"/>
            <a:ext cx="2213544" cy="404659"/>
          </a:xfrm>
          <a:custGeom>
            <a:avLst/>
            <a:gdLst>
              <a:gd name="connsiteX0" fmla="*/ 0 w 4674474"/>
              <a:gd name="connsiteY0" fmla="*/ 0 h 2372430"/>
              <a:gd name="connsiteX1" fmla="*/ 4674474 w 4674474"/>
              <a:gd name="connsiteY1" fmla="*/ 0 h 2372430"/>
              <a:gd name="connsiteX2" fmla="*/ 4674474 w 4674474"/>
              <a:gd name="connsiteY2" fmla="*/ 2372430 h 2372430"/>
              <a:gd name="connsiteX3" fmla="*/ 0 w 4674474"/>
              <a:gd name="connsiteY3" fmla="*/ 2372430 h 2372430"/>
              <a:gd name="connsiteX4" fmla="*/ 0 w 4674474"/>
              <a:gd name="connsiteY4" fmla="*/ 0 h 237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474" h="2372430">
                <a:moveTo>
                  <a:pt x="0" y="0"/>
                </a:moveTo>
                <a:lnTo>
                  <a:pt x="4674474" y="0"/>
                </a:lnTo>
                <a:lnTo>
                  <a:pt x="4674474" y="2372430"/>
                </a:lnTo>
                <a:lnTo>
                  <a:pt x="0" y="2372430"/>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973" tIns="41275" rIns="41275" bIns="41275" numCol="1" spcCol="1270" anchor="ctr" anchorCtr="0">
            <a:noAutofit/>
          </a:bodyPr>
          <a:lstStyle/>
          <a:p>
            <a:pPr marL="0" lvl="0" indent="0" algn="ctr" defTabSz="2889250">
              <a:lnSpc>
                <a:spcPct val="90000"/>
              </a:lnSpc>
              <a:spcBef>
                <a:spcPct val="0"/>
              </a:spcBef>
              <a:spcAft>
                <a:spcPct val="35000"/>
              </a:spcAft>
              <a:buNone/>
            </a:pPr>
            <a:endParaRPr lang="tr-TR" sz="1200" kern="1200" dirty="0">
              <a:solidFill>
                <a:schemeClr val="tx1"/>
              </a:solidFill>
            </a:endParaRPr>
          </a:p>
        </p:txBody>
      </p:sp>
      <p:sp>
        <p:nvSpPr>
          <p:cNvPr id="13" name="Rectangle 12">
            <a:extLst>
              <a:ext uri="{FF2B5EF4-FFF2-40B4-BE49-F238E27FC236}">
                <a16:creationId xmlns:a16="http://schemas.microsoft.com/office/drawing/2014/main" id="{41587F53-7D96-22EA-F7F0-03C5BC7B0799}"/>
              </a:ext>
            </a:extLst>
          </p:cNvPr>
          <p:cNvSpPr>
            <a:spLocks noChangeAspect="1"/>
          </p:cNvSpPr>
          <p:nvPr/>
        </p:nvSpPr>
        <p:spPr>
          <a:xfrm>
            <a:off x="4412857" y="1020837"/>
            <a:ext cx="1539319" cy="2082111"/>
          </a:xfrm>
          <a:prstGeom prst="rect">
            <a:avLst/>
          </a:prstGeom>
          <a:solidFill>
            <a:schemeClr val="accent1">
              <a:tint val="50000"/>
              <a:hueOff val="0"/>
              <a:satOff val="0"/>
              <a:lumOff val="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none"/>
          <a:lstStyle/>
          <a:p>
            <a:endParaRPr lang="tr-TR"/>
          </a:p>
        </p:txBody>
      </p:sp>
      <p:sp>
        <p:nvSpPr>
          <p:cNvPr id="17" name="Text Placeholder 16">
            <a:extLst>
              <a:ext uri="{FF2B5EF4-FFF2-40B4-BE49-F238E27FC236}">
                <a16:creationId xmlns:a16="http://schemas.microsoft.com/office/drawing/2014/main" id="{DBCDA8D7-10EC-A266-FF4B-726BECBB37C8}"/>
              </a:ext>
            </a:extLst>
          </p:cNvPr>
          <p:cNvSpPr>
            <a:spLocks noGrp="1"/>
          </p:cNvSpPr>
          <p:nvPr>
            <p:ph type="body" sz="quarter" idx="13" hasCustomPrompt="1"/>
          </p:nvPr>
        </p:nvSpPr>
        <p:spPr>
          <a:xfrm>
            <a:off x="4197499" y="3110089"/>
            <a:ext cx="2159748" cy="380103"/>
          </a:xfrm>
        </p:spPr>
        <p:txBody>
          <a:bodyPr>
            <a:normAutofit/>
          </a:bodyPr>
          <a:lstStyle>
            <a:lvl1pPr marL="0" indent="0" algn="ctr">
              <a:lnSpc>
                <a:spcPct val="100000"/>
              </a:lnSpc>
              <a:spcBef>
                <a:spcPts val="0"/>
              </a:spcBef>
              <a:buNone/>
              <a:defRPr sz="1200" b="1"/>
            </a:lvl1pPr>
            <a:lvl2pPr>
              <a:defRPr sz="1200"/>
            </a:lvl2pPr>
            <a:lvl3pPr>
              <a:defRPr sz="1200"/>
            </a:lvl3pPr>
            <a:lvl4pPr>
              <a:defRPr sz="1200"/>
            </a:lvl4pPr>
            <a:lvl5pPr>
              <a:defRPr sz="1200"/>
            </a:lvl5pPr>
          </a:lstStyle>
          <a:p>
            <a:pPr lvl="0"/>
            <a:r>
              <a:rPr lang="tr-TR" dirty="0"/>
              <a:t>Ad Soyad (Dekan)</a:t>
            </a:r>
          </a:p>
        </p:txBody>
      </p:sp>
      <p:sp>
        <p:nvSpPr>
          <p:cNvPr id="19" name="Picture Placeholder 18">
            <a:extLst>
              <a:ext uri="{FF2B5EF4-FFF2-40B4-BE49-F238E27FC236}">
                <a16:creationId xmlns:a16="http://schemas.microsoft.com/office/drawing/2014/main" id="{6632F21A-A4B9-AE03-D0B7-90D9C8127E7E}"/>
              </a:ext>
            </a:extLst>
          </p:cNvPr>
          <p:cNvSpPr>
            <a:spLocks noGrp="1"/>
          </p:cNvSpPr>
          <p:nvPr>
            <p:ph type="pic" sz="quarter" idx="14" hasCustomPrompt="1"/>
          </p:nvPr>
        </p:nvSpPr>
        <p:spPr>
          <a:xfrm>
            <a:off x="4463101" y="1026414"/>
            <a:ext cx="1489075" cy="2057556"/>
          </a:xfrm>
        </p:spPr>
        <p:txBody>
          <a:bodyPr/>
          <a:lstStyle>
            <a:lvl1pPr>
              <a:defRPr/>
            </a:lvl1pPr>
          </a:lstStyle>
          <a:p>
            <a:r>
              <a:rPr lang="tr-TR" dirty="0"/>
              <a:t>Resim ekleyiniz</a:t>
            </a:r>
          </a:p>
        </p:txBody>
      </p:sp>
      <p:grpSp>
        <p:nvGrpSpPr>
          <p:cNvPr id="20" name="Group 19">
            <a:extLst>
              <a:ext uri="{FF2B5EF4-FFF2-40B4-BE49-F238E27FC236}">
                <a16:creationId xmlns:a16="http://schemas.microsoft.com/office/drawing/2014/main" id="{F7601A60-E7AF-2A68-DF40-E7A228F661D9}"/>
              </a:ext>
            </a:extLst>
          </p:cNvPr>
          <p:cNvGrpSpPr/>
          <p:nvPr/>
        </p:nvGrpSpPr>
        <p:grpSpPr>
          <a:xfrm>
            <a:off x="849206" y="3632068"/>
            <a:ext cx="2213544" cy="2418810"/>
            <a:chOff x="4151792" y="1113007"/>
            <a:chExt cx="2329566" cy="2509299"/>
          </a:xfrm>
        </p:grpSpPr>
        <p:sp>
          <p:nvSpPr>
            <p:cNvPr id="21" name="Freeform: Shape 20">
              <a:extLst>
                <a:ext uri="{FF2B5EF4-FFF2-40B4-BE49-F238E27FC236}">
                  <a16:creationId xmlns:a16="http://schemas.microsoft.com/office/drawing/2014/main" id="{0183A604-EAE7-AF05-9667-E769186EFC0B}"/>
                </a:ext>
              </a:extLst>
            </p:cNvPr>
            <p:cNvSpPr/>
            <p:nvPr/>
          </p:nvSpPr>
          <p:spPr>
            <a:xfrm>
              <a:off x="4151792" y="3202509"/>
              <a:ext cx="2329566" cy="419797"/>
            </a:xfrm>
            <a:custGeom>
              <a:avLst/>
              <a:gdLst>
                <a:gd name="connsiteX0" fmla="*/ 0 w 4674474"/>
                <a:gd name="connsiteY0" fmla="*/ 0 h 2372430"/>
                <a:gd name="connsiteX1" fmla="*/ 4674474 w 4674474"/>
                <a:gd name="connsiteY1" fmla="*/ 0 h 2372430"/>
                <a:gd name="connsiteX2" fmla="*/ 4674474 w 4674474"/>
                <a:gd name="connsiteY2" fmla="*/ 2372430 h 2372430"/>
                <a:gd name="connsiteX3" fmla="*/ 0 w 4674474"/>
                <a:gd name="connsiteY3" fmla="*/ 2372430 h 2372430"/>
                <a:gd name="connsiteX4" fmla="*/ 0 w 4674474"/>
                <a:gd name="connsiteY4" fmla="*/ 0 h 237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474" h="2372430">
                  <a:moveTo>
                    <a:pt x="0" y="0"/>
                  </a:moveTo>
                  <a:lnTo>
                    <a:pt x="4674474" y="0"/>
                  </a:lnTo>
                  <a:lnTo>
                    <a:pt x="4674474" y="2372430"/>
                  </a:lnTo>
                  <a:lnTo>
                    <a:pt x="0" y="2372430"/>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973" tIns="41275" rIns="41275" bIns="41275" numCol="1" spcCol="1270" anchor="ctr" anchorCtr="0">
              <a:noAutofit/>
            </a:bodyPr>
            <a:lstStyle/>
            <a:p>
              <a:pPr marL="0" lvl="0" indent="0" algn="ctr" defTabSz="2889250">
                <a:lnSpc>
                  <a:spcPct val="90000"/>
                </a:lnSpc>
                <a:spcBef>
                  <a:spcPct val="0"/>
                </a:spcBef>
                <a:spcAft>
                  <a:spcPct val="35000"/>
                </a:spcAft>
                <a:buNone/>
              </a:pPr>
              <a:endParaRPr lang="tr-TR" sz="1200" kern="1200" dirty="0">
                <a:solidFill>
                  <a:schemeClr val="tx1"/>
                </a:solidFill>
              </a:endParaRPr>
            </a:p>
          </p:txBody>
        </p:sp>
        <p:sp>
          <p:nvSpPr>
            <p:cNvPr id="22" name="Rectangle 21">
              <a:extLst>
                <a:ext uri="{FF2B5EF4-FFF2-40B4-BE49-F238E27FC236}">
                  <a16:creationId xmlns:a16="http://schemas.microsoft.com/office/drawing/2014/main" id="{83847F1D-B611-C8EE-873C-21588E52E83E}"/>
                </a:ext>
              </a:extLst>
            </p:cNvPr>
            <p:cNvSpPr>
              <a:spLocks noChangeAspect="1"/>
            </p:cNvSpPr>
            <p:nvPr/>
          </p:nvSpPr>
          <p:spPr>
            <a:xfrm>
              <a:off x="4533012" y="1113007"/>
              <a:ext cx="1567124" cy="2089500"/>
            </a:xfrm>
            <a:prstGeom prst="rect">
              <a:avLst/>
            </a:prstGeom>
            <a:solidFill>
              <a:schemeClr val="accent1">
                <a:tint val="50000"/>
                <a:hueOff val="0"/>
                <a:satOff val="0"/>
                <a:lumOff val="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none"/>
            <a:lstStyle/>
            <a:p>
              <a:endParaRPr lang="tr-TR" dirty="0"/>
            </a:p>
          </p:txBody>
        </p:sp>
      </p:grpSp>
      <p:sp>
        <p:nvSpPr>
          <p:cNvPr id="23" name="Picture Placeholder 18">
            <a:extLst>
              <a:ext uri="{FF2B5EF4-FFF2-40B4-BE49-F238E27FC236}">
                <a16:creationId xmlns:a16="http://schemas.microsoft.com/office/drawing/2014/main" id="{515CEA9B-69CA-EE24-37E0-227A78822F87}"/>
              </a:ext>
            </a:extLst>
          </p:cNvPr>
          <p:cNvSpPr>
            <a:spLocks noGrp="1"/>
          </p:cNvSpPr>
          <p:nvPr>
            <p:ph type="pic" sz="quarter" idx="15" hasCustomPrompt="1"/>
          </p:nvPr>
        </p:nvSpPr>
        <p:spPr>
          <a:xfrm>
            <a:off x="1227419" y="3650615"/>
            <a:ext cx="1452281" cy="2008460"/>
          </a:xfrm>
        </p:spPr>
        <p:txBody>
          <a:bodyPr/>
          <a:lstStyle>
            <a:lvl1pPr>
              <a:defRPr/>
            </a:lvl1pPr>
          </a:lstStyle>
          <a:p>
            <a:r>
              <a:rPr lang="tr-TR" dirty="0"/>
              <a:t>Resim ekleyiniz</a:t>
            </a:r>
          </a:p>
        </p:txBody>
      </p:sp>
      <p:sp>
        <p:nvSpPr>
          <p:cNvPr id="24" name="Text Placeholder 16">
            <a:extLst>
              <a:ext uri="{FF2B5EF4-FFF2-40B4-BE49-F238E27FC236}">
                <a16:creationId xmlns:a16="http://schemas.microsoft.com/office/drawing/2014/main" id="{CCA753CD-9636-50B5-F337-D84B921DAE40}"/>
              </a:ext>
            </a:extLst>
          </p:cNvPr>
          <p:cNvSpPr>
            <a:spLocks noGrp="1"/>
          </p:cNvSpPr>
          <p:nvPr>
            <p:ph type="body" sz="quarter" idx="16" hasCustomPrompt="1"/>
          </p:nvPr>
        </p:nvSpPr>
        <p:spPr>
          <a:xfrm>
            <a:off x="903002" y="5677622"/>
            <a:ext cx="2159748" cy="404658"/>
          </a:xfrm>
        </p:spPr>
        <p:txBody>
          <a:bodyPr>
            <a:normAutofit/>
          </a:bodyPr>
          <a:lstStyle>
            <a:lvl1pPr marL="0" indent="0" algn="ctr">
              <a:lnSpc>
                <a:spcPct val="100000"/>
              </a:lnSpc>
              <a:spcBef>
                <a:spcPts val="0"/>
              </a:spcBef>
              <a:buNone/>
              <a:defRPr sz="1200" b="1"/>
            </a:lvl1pPr>
            <a:lvl2pPr>
              <a:defRPr sz="1200"/>
            </a:lvl2pPr>
            <a:lvl3pPr>
              <a:defRPr sz="1200"/>
            </a:lvl3pPr>
            <a:lvl4pPr>
              <a:defRPr sz="1200"/>
            </a:lvl4pPr>
            <a:lvl5pPr>
              <a:defRPr sz="1200"/>
            </a:lvl5pPr>
          </a:lstStyle>
          <a:p>
            <a:pPr lvl="0"/>
            <a:r>
              <a:rPr lang="tr-TR" dirty="0"/>
              <a:t>Ad Soyad (Dekan Yardımcı)</a:t>
            </a:r>
          </a:p>
        </p:txBody>
      </p:sp>
      <p:sp>
        <p:nvSpPr>
          <p:cNvPr id="27" name="Freeform: Shape 26">
            <a:extLst>
              <a:ext uri="{FF2B5EF4-FFF2-40B4-BE49-F238E27FC236}">
                <a16:creationId xmlns:a16="http://schemas.microsoft.com/office/drawing/2014/main" id="{82E1F4A0-7C7C-8899-DCDC-39267D5F630E}"/>
              </a:ext>
            </a:extLst>
          </p:cNvPr>
          <p:cNvSpPr/>
          <p:nvPr userDrawn="1"/>
        </p:nvSpPr>
        <p:spPr>
          <a:xfrm>
            <a:off x="4189592" y="5642257"/>
            <a:ext cx="2213544" cy="404658"/>
          </a:xfrm>
          <a:custGeom>
            <a:avLst/>
            <a:gdLst>
              <a:gd name="connsiteX0" fmla="*/ 0 w 4674474"/>
              <a:gd name="connsiteY0" fmla="*/ 0 h 2372430"/>
              <a:gd name="connsiteX1" fmla="*/ 4674474 w 4674474"/>
              <a:gd name="connsiteY1" fmla="*/ 0 h 2372430"/>
              <a:gd name="connsiteX2" fmla="*/ 4674474 w 4674474"/>
              <a:gd name="connsiteY2" fmla="*/ 2372430 h 2372430"/>
              <a:gd name="connsiteX3" fmla="*/ 0 w 4674474"/>
              <a:gd name="connsiteY3" fmla="*/ 2372430 h 2372430"/>
              <a:gd name="connsiteX4" fmla="*/ 0 w 4674474"/>
              <a:gd name="connsiteY4" fmla="*/ 0 h 237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474" h="2372430">
                <a:moveTo>
                  <a:pt x="0" y="0"/>
                </a:moveTo>
                <a:lnTo>
                  <a:pt x="4674474" y="0"/>
                </a:lnTo>
                <a:lnTo>
                  <a:pt x="4674474" y="2372430"/>
                </a:lnTo>
                <a:lnTo>
                  <a:pt x="0" y="2372430"/>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973" tIns="41275" rIns="41275" bIns="41275" numCol="1" spcCol="1270" anchor="ctr" anchorCtr="0">
            <a:noAutofit/>
          </a:bodyPr>
          <a:lstStyle/>
          <a:p>
            <a:pPr marL="0" lvl="0" indent="0" algn="ctr" defTabSz="2889250">
              <a:lnSpc>
                <a:spcPct val="90000"/>
              </a:lnSpc>
              <a:spcBef>
                <a:spcPct val="0"/>
              </a:spcBef>
              <a:spcAft>
                <a:spcPct val="35000"/>
              </a:spcAft>
              <a:buNone/>
            </a:pPr>
            <a:endParaRPr lang="tr-TR" sz="1200" kern="1200" dirty="0">
              <a:solidFill>
                <a:schemeClr val="tx1"/>
              </a:solidFill>
            </a:endParaRPr>
          </a:p>
        </p:txBody>
      </p:sp>
      <p:sp>
        <p:nvSpPr>
          <p:cNvPr id="28" name="Rectangle 27">
            <a:extLst>
              <a:ext uri="{FF2B5EF4-FFF2-40B4-BE49-F238E27FC236}">
                <a16:creationId xmlns:a16="http://schemas.microsoft.com/office/drawing/2014/main" id="{56FC9082-5B64-D921-4B6C-8EE62C14E132}"/>
              </a:ext>
            </a:extLst>
          </p:cNvPr>
          <p:cNvSpPr>
            <a:spLocks noChangeAspect="1"/>
          </p:cNvSpPr>
          <p:nvPr userDrawn="1"/>
        </p:nvSpPr>
        <p:spPr>
          <a:xfrm>
            <a:off x="4551826" y="3628106"/>
            <a:ext cx="1489075" cy="2014150"/>
          </a:xfrm>
          <a:prstGeom prst="rect">
            <a:avLst/>
          </a:prstGeom>
          <a:solidFill>
            <a:schemeClr val="accent1">
              <a:tint val="50000"/>
              <a:hueOff val="0"/>
              <a:satOff val="0"/>
              <a:lumOff val="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none"/>
          <a:lstStyle/>
          <a:p>
            <a:endParaRPr lang="tr-TR" dirty="0"/>
          </a:p>
        </p:txBody>
      </p:sp>
      <p:sp>
        <p:nvSpPr>
          <p:cNvPr id="29" name="Freeform: Shape 28">
            <a:extLst>
              <a:ext uri="{FF2B5EF4-FFF2-40B4-BE49-F238E27FC236}">
                <a16:creationId xmlns:a16="http://schemas.microsoft.com/office/drawing/2014/main" id="{79581952-53C9-2848-D9CB-0083DB10890E}"/>
              </a:ext>
            </a:extLst>
          </p:cNvPr>
          <p:cNvSpPr/>
          <p:nvPr userDrawn="1"/>
        </p:nvSpPr>
        <p:spPr>
          <a:xfrm>
            <a:off x="7529978" y="5652066"/>
            <a:ext cx="2213544" cy="404658"/>
          </a:xfrm>
          <a:custGeom>
            <a:avLst/>
            <a:gdLst>
              <a:gd name="connsiteX0" fmla="*/ 0 w 4674474"/>
              <a:gd name="connsiteY0" fmla="*/ 0 h 2372430"/>
              <a:gd name="connsiteX1" fmla="*/ 4674474 w 4674474"/>
              <a:gd name="connsiteY1" fmla="*/ 0 h 2372430"/>
              <a:gd name="connsiteX2" fmla="*/ 4674474 w 4674474"/>
              <a:gd name="connsiteY2" fmla="*/ 2372430 h 2372430"/>
              <a:gd name="connsiteX3" fmla="*/ 0 w 4674474"/>
              <a:gd name="connsiteY3" fmla="*/ 2372430 h 2372430"/>
              <a:gd name="connsiteX4" fmla="*/ 0 w 4674474"/>
              <a:gd name="connsiteY4" fmla="*/ 0 h 237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474" h="2372430">
                <a:moveTo>
                  <a:pt x="0" y="0"/>
                </a:moveTo>
                <a:lnTo>
                  <a:pt x="4674474" y="0"/>
                </a:lnTo>
                <a:lnTo>
                  <a:pt x="4674474" y="2372430"/>
                </a:lnTo>
                <a:lnTo>
                  <a:pt x="0" y="2372430"/>
                </a:lnTo>
                <a:lnTo>
                  <a:pt x="0" y="0"/>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973" tIns="41275" rIns="41275" bIns="41275" numCol="1" spcCol="1270" anchor="ctr" anchorCtr="0">
            <a:noAutofit/>
          </a:bodyPr>
          <a:lstStyle/>
          <a:p>
            <a:pPr marL="0" lvl="0" indent="0" algn="ctr" defTabSz="2889250">
              <a:lnSpc>
                <a:spcPct val="90000"/>
              </a:lnSpc>
              <a:spcBef>
                <a:spcPct val="0"/>
              </a:spcBef>
              <a:spcAft>
                <a:spcPct val="35000"/>
              </a:spcAft>
              <a:buNone/>
            </a:pPr>
            <a:endParaRPr lang="tr-TR" sz="1200" kern="1200" dirty="0">
              <a:solidFill>
                <a:schemeClr val="tx1"/>
              </a:solidFill>
            </a:endParaRPr>
          </a:p>
        </p:txBody>
      </p:sp>
      <p:sp>
        <p:nvSpPr>
          <p:cNvPr id="30" name="Rectangle 29">
            <a:extLst>
              <a:ext uri="{FF2B5EF4-FFF2-40B4-BE49-F238E27FC236}">
                <a16:creationId xmlns:a16="http://schemas.microsoft.com/office/drawing/2014/main" id="{2455CDC7-E362-78F1-ABC6-8DC057371DCC}"/>
              </a:ext>
            </a:extLst>
          </p:cNvPr>
          <p:cNvSpPr>
            <a:spLocks noChangeAspect="1"/>
          </p:cNvSpPr>
          <p:nvPr userDrawn="1"/>
        </p:nvSpPr>
        <p:spPr>
          <a:xfrm>
            <a:off x="7892212" y="3637915"/>
            <a:ext cx="1489075" cy="2014150"/>
          </a:xfrm>
          <a:prstGeom prst="rect">
            <a:avLst/>
          </a:prstGeom>
          <a:solidFill>
            <a:schemeClr val="accent1">
              <a:tint val="50000"/>
              <a:hueOff val="0"/>
              <a:satOff val="0"/>
              <a:lumOff val="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none"/>
          <a:lstStyle/>
          <a:p>
            <a:endParaRPr lang="tr-TR" dirty="0"/>
          </a:p>
        </p:txBody>
      </p:sp>
      <p:sp>
        <p:nvSpPr>
          <p:cNvPr id="31" name="Picture Placeholder 18">
            <a:extLst>
              <a:ext uri="{FF2B5EF4-FFF2-40B4-BE49-F238E27FC236}">
                <a16:creationId xmlns:a16="http://schemas.microsoft.com/office/drawing/2014/main" id="{AE3CE188-D0B5-266E-FFE9-8352C510734A}"/>
              </a:ext>
            </a:extLst>
          </p:cNvPr>
          <p:cNvSpPr>
            <a:spLocks noGrp="1"/>
          </p:cNvSpPr>
          <p:nvPr>
            <p:ph type="pic" sz="quarter" idx="19" hasCustomPrompt="1"/>
          </p:nvPr>
        </p:nvSpPr>
        <p:spPr>
          <a:xfrm>
            <a:off x="4551362" y="3643605"/>
            <a:ext cx="1452281" cy="2008460"/>
          </a:xfrm>
        </p:spPr>
        <p:txBody>
          <a:bodyPr/>
          <a:lstStyle>
            <a:lvl1pPr>
              <a:defRPr/>
            </a:lvl1pPr>
          </a:lstStyle>
          <a:p>
            <a:r>
              <a:rPr lang="tr-TR" dirty="0"/>
              <a:t>Resim ekleyiniz</a:t>
            </a:r>
          </a:p>
        </p:txBody>
      </p:sp>
      <p:sp>
        <p:nvSpPr>
          <p:cNvPr id="32" name="Text Placeholder 16">
            <a:extLst>
              <a:ext uri="{FF2B5EF4-FFF2-40B4-BE49-F238E27FC236}">
                <a16:creationId xmlns:a16="http://schemas.microsoft.com/office/drawing/2014/main" id="{2A99479B-C304-B828-C831-1F64997B4592}"/>
              </a:ext>
            </a:extLst>
          </p:cNvPr>
          <p:cNvSpPr>
            <a:spLocks noGrp="1"/>
          </p:cNvSpPr>
          <p:nvPr>
            <p:ph type="body" sz="quarter" idx="20" hasCustomPrompt="1"/>
          </p:nvPr>
        </p:nvSpPr>
        <p:spPr>
          <a:xfrm>
            <a:off x="4242924" y="5652065"/>
            <a:ext cx="2159748" cy="404658"/>
          </a:xfrm>
        </p:spPr>
        <p:txBody>
          <a:bodyPr>
            <a:normAutofit/>
          </a:bodyPr>
          <a:lstStyle>
            <a:lvl1pPr marL="0" indent="0" algn="ctr">
              <a:lnSpc>
                <a:spcPct val="100000"/>
              </a:lnSpc>
              <a:spcBef>
                <a:spcPts val="0"/>
              </a:spcBef>
              <a:buNone/>
              <a:defRPr sz="1200" b="1"/>
            </a:lvl1pPr>
            <a:lvl2pPr>
              <a:defRPr sz="1200"/>
            </a:lvl2pPr>
            <a:lvl3pPr>
              <a:defRPr sz="1200"/>
            </a:lvl3pPr>
            <a:lvl4pPr>
              <a:defRPr sz="1200"/>
            </a:lvl4pPr>
            <a:lvl5pPr>
              <a:defRPr sz="1200"/>
            </a:lvl5pPr>
          </a:lstStyle>
          <a:p>
            <a:pPr lvl="0"/>
            <a:r>
              <a:rPr lang="tr-TR" dirty="0"/>
              <a:t>Ad Soyad (Dekan Yardımcı)</a:t>
            </a:r>
          </a:p>
        </p:txBody>
      </p:sp>
      <p:sp>
        <p:nvSpPr>
          <p:cNvPr id="33" name="Picture Placeholder 18">
            <a:extLst>
              <a:ext uri="{FF2B5EF4-FFF2-40B4-BE49-F238E27FC236}">
                <a16:creationId xmlns:a16="http://schemas.microsoft.com/office/drawing/2014/main" id="{C9377410-F1B0-DA3F-2066-A9FFE09A37D3}"/>
              </a:ext>
            </a:extLst>
          </p:cNvPr>
          <p:cNvSpPr>
            <a:spLocks noGrp="1"/>
          </p:cNvSpPr>
          <p:nvPr>
            <p:ph type="pic" sz="quarter" idx="21" hasCustomPrompt="1"/>
          </p:nvPr>
        </p:nvSpPr>
        <p:spPr>
          <a:xfrm>
            <a:off x="7891284" y="3643040"/>
            <a:ext cx="1452281" cy="2008460"/>
          </a:xfrm>
        </p:spPr>
        <p:txBody>
          <a:bodyPr/>
          <a:lstStyle>
            <a:lvl1pPr>
              <a:defRPr/>
            </a:lvl1pPr>
          </a:lstStyle>
          <a:p>
            <a:r>
              <a:rPr lang="tr-TR" dirty="0"/>
              <a:t>Resim ekleyiniz</a:t>
            </a:r>
          </a:p>
        </p:txBody>
      </p:sp>
      <p:sp>
        <p:nvSpPr>
          <p:cNvPr id="34" name="Text Placeholder 16">
            <a:extLst>
              <a:ext uri="{FF2B5EF4-FFF2-40B4-BE49-F238E27FC236}">
                <a16:creationId xmlns:a16="http://schemas.microsoft.com/office/drawing/2014/main" id="{A2DDAA7F-E187-498D-D0C7-152856664046}"/>
              </a:ext>
            </a:extLst>
          </p:cNvPr>
          <p:cNvSpPr>
            <a:spLocks noGrp="1"/>
          </p:cNvSpPr>
          <p:nvPr>
            <p:ph type="body" sz="quarter" idx="22" hasCustomPrompt="1"/>
          </p:nvPr>
        </p:nvSpPr>
        <p:spPr>
          <a:xfrm>
            <a:off x="7582846" y="5651500"/>
            <a:ext cx="2159748" cy="404658"/>
          </a:xfrm>
        </p:spPr>
        <p:txBody>
          <a:bodyPr>
            <a:normAutofit/>
          </a:bodyPr>
          <a:lstStyle>
            <a:lvl1pPr marL="0" indent="0" algn="ctr">
              <a:lnSpc>
                <a:spcPct val="100000"/>
              </a:lnSpc>
              <a:spcBef>
                <a:spcPts val="0"/>
              </a:spcBef>
              <a:buNone/>
              <a:defRPr sz="1200" b="1">
                <a:solidFill>
                  <a:schemeClr val="bg1"/>
                </a:solidFill>
              </a:defRPr>
            </a:lvl1pPr>
            <a:lvl2pPr>
              <a:defRPr sz="1200"/>
            </a:lvl2pPr>
            <a:lvl3pPr>
              <a:defRPr sz="1200"/>
            </a:lvl3pPr>
            <a:lvl4pPr>
              <a:defRPr sz="1200"/>
            </a:lvl4pPr>
            <a:lvl5pPr>
              <a:defRPr sz="1200"/>
            </a:lvl5pPr>
          </a:lstStyle>
          <a:p>
            <a:pPr lvl="0"/>
            <a:r>
              <a:rPr lang="tr-TR" dirty="0"/>
              <a:t>Ad Soyad (Fakülte Sekreteri)</a:t>
            </a:r>
          </a:p>
        </p:txBody>
      </p:sp>
      <p:cxnSp>
        <p:nvCxnSpPr>
          <p:cNvPr id="36" name="Connector: Elbow 35">
            <a:extLst>
              <a:ext uri="{FF2B5EF4-FFF2-40B4-BE49-F238E27FC236}">
                <a16:creationId xmlns:a16="http://schemas.microsoft.com/office/drawing/2014/main" id="{1EC2A9CE-13AB-A9B1-6BB3-159C1E5606B9}"/>
              </a:ext>
            </a:extLst>
          </p:cNvPr>
          <p:cNvCxnSpPr>
            <a:stCxn id="17" idx="1"/>
            <a:endCxn id="23" idx="0"/>
          </p:cNvCxnSpPr>
          <p:nvPr userDrawn="1"/>
        </p:nvCxnSpPr>
        <p:spPr>
          <a:xfrm rot="10800000" flipV="1">
            <a:off x="1953561" y="3300141"/>
            <a:ext cx="2243939" cy="350474"/>
          </a:xfrm>
          <a:prstGeom prst="bentConnector2">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1CAD0E2E-ABC0-AB7B-78BB-C382DD7BA892}"/>
              </a:ext>
            </a:extLst>
          </p:cNvPr>
          <p:cNvCxnSpPr>
            <a:stCxn id="17" idx="3"/>
            <a:endCxn id="33" idx="0"/>
          </p:cNvCxnSpPr>
          <p:nvPr userDrawn="1"/>
        </p:nvCxnSpPr>
        <p:spPr>
          <a:xfrm>
            <a:off x="6357247" y="3300141"/>
            <a:ext cx="2260178" cy="342899"/>
          </a:xfrm>
          <a:prstGeom prst="bentConnector2">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83D98A2-E5DD-2270-021B-D646862CDA4D}"/>
              </a:ext>
            </a:extLst>
          </p:cNvPr>
          <p:cNvCxnSpPr>
            <a:cxnSpLocks/>
            <a:stCxn id="17" idx="2"/>
            <a:endCxn id="31" idx="0"/>
          </p:cNvCxnSpPr>
          <p:nvPr userDrawn="1"/>
        </p:nvCxnSpPr>
        <p:spPr>
          <a:xfrm>
            <a:off x="5277373" y="3490192"/>
            <a:ext cx="130" cy="15341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1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EC9E-C025-B5A8-B393-8ECC0C63F61F}"/>
              </a:ext>
            </a:extLst>
          </p:cNvPr>
          <p:cNvSpPr>
            <a:spLocks noGrp="1"/>
          </p:cNvSpPr>
          <p:nvPr>
            <p:ph type="title" hasCustomPrompt="1"/>
          </p:nvPr>
        </p:nvSpPr>
        <p:spPr>
          <a:xfrm>
            <a:off x="1600200" y="520700"/>
            <a:ext cx="9753600" cy="571500"/>
          </a:xfrm>
        </p:spPr>
        <p:txBody>
          <a:bodyPr>
            <a:normAutofit/>
          </a:bodyPr>
          <a:lstStyle>
            <a:lvl1pPr>
              <a:defRPr sz="2200" b="1"/>
            </a:lvl1pPr>
          </a:lstStyle>
          <a:p>
            <a:r>
              <a:rPr lang="tr-TR" dirty="0"/>
              <a:t>Bölüm Adını Giriniz</a:t>
            </a:r>
          </a:p>
        </p:txBody>
      </p:sp>
      <p:sp>
        <p:nvSpPr>
          <p:cNvPr id="3" name="Date Placeholder 2">
            <a:extLst>
              <a:ext uri="{FF2B5EF4-FFF2-40B4-BE49-F238E27FC236}">
                <a16:creationId xmlns:a16="http://schemas.microsoft.com/office/drawing/2014/main" id="{5C1BE0CC-7CCD-4147-530D-0CE4AF4A5B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D33DAF8F-8AD9-FEE2-3609-ECCFC41579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71564CCE-F816-5827-1BA5-596AB8D14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etin Yer Tutucusu 2">
            <a:extLst>
              <a:ext uri="{FF2B5EF4-FFF2-40B4-BE49-F238E27FC236}">
                <a16:creationId xmlns:a16="http://schemas.microsoft.com/office/drawing/2014/main" id="{7FE6A1BB-6F5B-2BD5-F9EB-7CC965E8C2BA}"/>
              </a:ext>
            </a:extLst>
          </p:cNvPr>
          <p:cNvSpPr>
            <a:spLocks noGrp="1"/>
          </p:cNvSpPr>
          <p:nvPr>
            <p:ph idx="1"/>
          </p:nvPr>
        </p:nvSpPr>
        <p:spPr>
          <a:xfrm>
            <a:off x="977080" y="1213945"/>
            <a:ext cx="10376719" cy="4782197"/>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3677042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2883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1527858" y="365126"/>
            <a:ext cx="7384648" cy="931240"/>
          </a:xfrm>
        </p:spPr>
        <p:txBody>
          <a:bodyPr>
            <a:normAutofit/>
          </a:bodyPr>
          <a:lstStyle>
            <a:lvl1pPr>
              <a:defRPr sz="2800" b="1"/>
            </a:lvl1pPr>
          </a:lstStyle>
          <a:p>
            <a:r>
              <a:rPr lang="tr-TR" dirty="0"/>
              <a:t>Asıl başlık stili için tıklatın</a:t>
            </a:r>
          </a:p>
        </p:txBody>
      </p:sp>
      <p:sp>
        <p:nvSpPr>
          <p:cNvPr id="3" name="İçerik Yer Tutucusu 2"/>
          <p:cNvSpPr>
            <a:spLocks noGrp="1"/>
          </p:cNvSpPr>
          <p:nvPr>
            <p:ph idx="1"/>
          </p:nvPr>
        </p:nvSpPr>
        <p:spPr>
          <a:xfrm>
            <a:off x="838200" y="1388963"/>
            <a:ext cx="6558023" cy="2257426"/>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Picture Placeholder 7">
            <a:extLst>
              <a:ext uri="{FF2B5EF4-FFF2-40B4-BE49-F238E27FC236}">
                <a16:creationId xmlns:a16="http://schemas.microsoft.com/office/drawing/2014/main" id="{374D9B14-7015-ADBC-A90D-AD5DF240DB89}"/>
              </a:ext>
            </a:extLst>
          </p:cNvPr>
          <p:cNvSpPr>
            <a:spLocks noGrp="1"/>
          </p:cNvSpPr>
          <p:nvPr>
            <p:ph type="pic" sz="quarter" idx="13"/>
          </p:nvPr>
        </p:nvSpPr>
        <p:spPr>
          <a:xfrm>
            <a:off x="7500938" y="1389063"/>
            <a:ext cx="4548187" cy="2257425"/>
          </a:xfrm>
        </p:spPr>
        <p:txBody>
          <a:bodyPr/>
          <a:lstStyle/>
          <a:p>
            <a:endParaRPr lang="tr-TR"/>
          </a:p>
        </p:txBody>
      </p:sp>
      <p:sp>
        <p:nvSpPr>
          <p:cNvPr id="9" name="Picture Placeholder 7">
            <a:extLst>
              <a:ext uri="{FF2B5EF4-FFF2-40B4-BE49-F238E27FC236}">
                <a16:creationId xmlns:a16="http://schemas.microsoft.com/office/drawing/2014/main" id="{1C8E58E9-D56D-D03A-35DC-FEC4509EF57B}"/>
              </a:ext>
            </a:extLst>
          </p:cNvPr>
          <p:cNvSpPr>
            <a:spLocks noGrp="1"/>
          </p:cNvSpPr>
          <p:nvPr>
            <p:ph type="pic" sz="quarter" idx="14"/>
          </p:nvPr>
        </p:nvSpPr>
        <p:spPr>
          <a:xfrm>
            <a:off x="7500938" y="3718830"/>
            <a:ext cx="4548187" cy="2257425"/>
          </a:xfrm>
        </p:spPr>
        <p:txBody>
          <a:bodyPr/>
          <a:lstStyle/>
          <a:p>
            <a:endParaRPr lang="tr-TR"/>
          </a:p>
        </p:txBody>
      </p:sp>
      <p:sp>
        <p:nvSpPr>
          <p:cNvPr id="10" name="İçerik Yer Tutucusu 2">
            <a:extLst>
              <a:ext uri="{FF2B5EF4-FFF2-40B4-BE49-F238E27FC236}">
                <a16:creationId xmlns:a16="http://schemas.microsoft.com/office/drawing/2014/main" id="{A5E6595E-2D1F-8D21-E35E-EFBF20D5D668}"/>
              </a:ext>
            </a:extLst>
          </p:cNvPr>
          <p:cNvSpPr>
            <a:spLocks noGrp="1"/>
          </p:cNvSpPr>
          <p:nvPr>
            <p:ph idx="15"/>
          </p:nvPr>
        </p:nvSpPr>
        <p:spPr>
          <a:xfrm>
            <a:off x="838199" y="3718829"/>
            <a:ext cx="6558023" cy="2257426"/>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261066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993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3679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5910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63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662BFA-4C2C-4A38-AADE-FD7585A05BA6}" type="datetimeFigureOut">
              <a:rPr lang="tr-TR" smtClean="0"/>
              <a:t>13.04.2026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3717491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8562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814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7524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1362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31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B0662BFA-4C2C-4A38-AADE-FD7585A05BA6}" type="datetimeFigureOut">
              <a:rPr lang="tr-TR" smtClean="0"/>
              <a:t>13.04.2026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47201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0662BFA-4C2C-4A38-AADE-FD7585A05BA6}" type="datetimeFigureOut">
              <a:rPr lang="tr-TR" smtClean="0"/>
              <a:t>13.04.2026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341930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0662BFA-4C2C-4A38-AADE-FD7585A05BA6}" type="datetimeFigureOut">
              <a:rPr lang="tr-TR" smtClean="0"/>
              <a:t>13.04.2026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95320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0662BFA-4C2C-4A38-AADE-FD7585A05BA6}" type="datetimeFigureOut">
              <a:rPr lang="tr-TR" smtClean="0"/>
              <a:t>13.04.2026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380040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662BFA-4C2C-4A38-AADE-FD7585A05BA6}" type="datetimeFigureOut">
              <a:rPr lang="tr-TR" smtClean="0"/>
              <a:t>13.04.2026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251500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0662BFA-4C2C-4A38-AADE-FD7585A05BA6}" type="datetimeFigureOut">
              <a:rPr lang="tr-TR" smtClean="0"/>
              <a:t>13.04.2026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311044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0662BFA-4C2C-4A38-AADE-FD7585A05BA6}" type="datetimeFigureOut">
              <a:rPr lang="tr-TR" smtClean="0"/>
              <a:t>13.04.2026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424537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62BFA-4C2C-4A38-AADE-FD7585A05BA6}" type="datetimeFigureOut">
              <a:rPr lang="tr-TR" smtClean="0"/>
              <a:t>13.04.2026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9628E-6A3A-413A-86BA-B583F14BAED6}" type="slidenum">
              <a:rPr lang="tr-TR" smtClean="0"/>
              <a:t>‹#›</a:t>
            </a:fld>
            <a:endParaRPr lang="tr-TR"/>
          </a:p>
        </p:txBody>
      </p:sp>
    </p:spTree>
    <p:extLst>
      <p:ext uri="{BB962C8B-B14F-4D97-AF65-F5344CB8AC3E}">
        <p14:creationId xmlns:p14="http://schemas.microsoft.com/office/powerpoint/2010/main" val="3746538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197956"/>
      </p:ext>
    </p:extLst>
  </p:cSld>
  <p:clrMap bg1="lt1" tx1="dk1" bg2="lt2" tx2="dk2" accent1="accent1" accent2="accent2" accent3="accent3" accent4="accent4" accent5="accent5" accent6="accent6" hlink="hlink" folHlink="folHlink"/>
  <p:sldLayoutIdLst>
    <p:sldLayoutId id="2147483686" r:id="rId1"/>
    <p:sldLayoutId id="2147483684"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522284"/>
            <a:ext cx="1219200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b="1" noProof="0" dirty="0" smtClean="0">
                <a:solidFill>
                  <a:prstClr val="black">
                    <a:lumMod val="85000"/>
                    <a:lumOff val="15000"/>
                  </a:prstClr>
                </a:solidFill>
                <a:latin typeface="Times New Roman" panose="02020603050405020304" pitchFamily="18" charset="0"/>
                <a:cs typeface="Times New Roman" panose="02020603050405020304" pitchFamily="18" charset="0"/>
              </a:rPr>
              <a:t>YABANCI DİLLER YÜKSEKOKULU</a:t>
            </a:r>
            <a:endParaRPr kumimoji="0" lang="tr-TR" sz="4000" b="1" i="0" u="none" strike="noStrike" kern="1200" cap="none" spc="0" normalizeH="0" baseline="0" noProof="0" dirty="0">
              <a:ln>
                <a:noFill/>
              </a:ln>
              <a:solidFill>
                <a:prstClr val="black">
                  <a:lumMod val="85000"/>
                  <a:lumOff val="15000"/>
                </a:prstClr>
              </a:solidFill>
              <a:effectLst/>
              <a:uLnTx/>
              <a:uFillTx/>
              <a:cs typeface="Times New Roman" panose="02020603050405020304" pitchFamily="18" charset="0"/>
            </a:endParaRPr>
          </a:p>
        </p:txBody>
      </p:sp>
      <p:sp>
        <p:nvSpPr>
          <p:cNvPr id="7" name="Dikdörtgen 6"/>
          <p:cNvSpPr/>
          <p:nvPr/>
        </p:nvSpPr>
        <p:spPr>
          <a:xfrm>
            <a:off x="3784803" y="4687372"/>
            <a:ext cx="4007251" cy="954107"/>
          </a:xfrm>
          <a:prstGeom prst="rect">
            <a:avLst/>
          </a:prstGeom>
        </p:spPr>
        <p:txBody>
          <a:bodyPr wrap="none">
            <a:spAutoFit/>
          </a:bodyPr>
          <a:lstStyle/>
          <a:p>
            <a:r>
              <a:rPr lang="tr-TR" sz="2800" b="1" dirty="0">
                <a:solidFill>
                  <a:prstClr val="black">
                    <a:lumMod val="85000"/>
                    <a:lumOff val="15000"/>
                  </a:prstClr>
                </a:solidFill>
                <a:cs typeface="Times New Roman" panose="02020603050405020304" pitchFamily="18" charset="0"/>
              </a:rPr>
              <a:t>2025 Yılı Brifing Toplantısı</a:t>
            </a:r>
          </a:p>
          <a:p>
            <a:pPr algn="ctr"/>
            <a:r>
              <a:rPr lang="tr-TR" sz="2800" b="1" dirty="0" smtClean="0">
                <a:solidFill>
                  <a:prstClr val="black">
                    <a:lumMod val="85000"/>
                    <a:lumOff val="15000"/>
                  </a:prstClr>
                </a:solidFill>
                <a:cs typeface="Times New Roman" panose="02020603050405020304" pitchFamily="18" charset="0"/>
              </a:rPr>
              <a:t>14</a:t>
            </a:r>
            <a:r>
              <a:rPr lang="tr-TR" sz="2800" b="1" dirty="0" smtClean="0">
                <a:solidFill>
                  <a:prstClr val="black">
                    <a:lumMod val="85000"/>
                    <a:lumOff val="15000"/>
                  </a:prstClr>
                </a:solidFill>
                <a:cs typeface="Times New Roman" panose="02020603050405020304" pitchFamily="18" charset="0"/>
              </a:rPr>
              <a:t>/04/2026</a:t>
            </a:r>
            <a:endParaRPr lang="tr-TR" sz="2800" dirty="0"/>
          </a:p>
        </p:txBody>
      </p:sp>
    </p:spTree>
    <p:extLst>
      <p:ext uri="{BB962C8B-B14F-4D97-AF65-F5344CB8AC3E}">
        <p14:creationId xmlns:p14="http://schemas.microsoft.com/office/powerpoint/2010/main" val="87560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A71B5-25FD-645D-7E73-4C9FFA5D8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9185B3-38CC-DD72-6FF3-09D463A8C1FC}"/>
              </a:ext>
            </a:extLst>
          </p:cNvPr>
          <p:cNvSpPr>
            <a:spLocks noGrp="1"/>
          </p:cNvSpPr>
          <p:nvPr>
            <p:ph type="title"/>
          </p:nvPr>
        </p:nvSpPr>
        <p:spPr/>
        <p:txBody>
          <a:bodyPr/>
          <a:lstStyle/>
          <a:p>
            <a:r>
              <a:rPr lang="tr-TR" dirty="0"/>
              <a:t>BİLİMSEL FAALİYETLERİMİZ</a:t>
            </a:r>
          </a:p>
        </p:txBody>
      </p:sp>
      <p:graphicFrame>
        <p:nvGraphicFramePr>
          <p:cNvPr id="19" name="Content Placeholder 18">
            <a:extLst>
              <a:ext uri="{FF2B5EF4-FFF2-40B4-BE49-F238E27FC236}">
                <a16:creationId xmlns:a16="http://schemas.microsoft.com/office/drawing/2014/main" id="{77C43A34-53D8-0374-0257-4DAEFABACCB7}"/>
              </a:ext>
            </a:extLst>
          </p:cNvPr>
          <p:cNvGraphicFramePr>
            <a:graphicFrameLocks noGrp="1"/>
          </p:cNvGraphicFramePr>
          <p:nvPr>
            <p:ph idx="1"/>
            <p:extLst>
              <p:ext uri="{D42A27DB-BD31-4B8C-83A1-F6EECF244321}">
                <p14:modId xmlns:p14="http://schemas.microsoft.com/office/powerpoint/2010/main" val="2975605170"/>
              </p:ext>
            </p:extLst>
          </p:nvPr>
        </p:nvGraphicFramePr>
        <p:xfrm>
          <a:off x="1001486" y="1122194"/>
          <a:ext cx="10000343" cy="44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659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7" dur="500"/>
                                        <p:tgtEl>
                                          <p:spTgt spid="19">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graphicEl>
                                              <a:chart seriesIdx="0" categoryIdx="0" bldStep="ptInSeries"/>
                                            </p:graphicEl>
                                          </p:spTgt>
                                        </p:tgtEl>
                                        <p:attrNameLst>
                                          <p:attrName>style.visibility</p:attrName>
                                        </p:attrNameLst>
                                      </p:cBhvr>
                                      <p:to>
                                        <p:strVal val="visible"/>
                                      </p:to>
                                    </p:set>
                                    <p:animEffect transition="in" filter="fade">
                                      <p:cBhvr>
                                        <p:cTn id="11" dur="500"/>
                                        <p:tgtEl>
                                          <p:spTgt spid="19">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graphicEl>
                                              <a:chart seriesIdx="0" categoryIdx="1" bldStep="ptInSeries"/>
                                            </p:graphicEl>
                                          </p:spTgt>
                                        </p:tgtEl>
                                        <p:attrNameLst>
                                          <p:attrName>style.visibility</p:attrName>
                                        </p:attrNameLst>
                                      </p:cBhvr>
                                      <p:to>
                                        <p:strVal val="visible"/>
                                      </p:to>
                                    </p:set>
                                    <p:animEffect transition="in" filter="fade">
                                      <p:cBhvr>
                                        <p:cTn id="15" dur="500"/>
                                        <p:tgtEl>
                                          <p:spTgt spid="19">
                                            <p:graphicEl>
                                              <a:chart seriesIdx="0" categoryIdx="1" bldStep="ptIn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graphicEl>
                                              <a:chart seriesIdx="0" categoryIdx="2" bldStep="ptInSeries"/>
                                            </p:graphicEl>
                                          </p:spTgt>
                                        </p:tgtEl>
                                        <p:attrNameLst>
                                          <p:attrName>style.visibility</p:attrName>
                                        </p:attrNameLst>
                                      </p:cBhvr>
                                      <p:to>
                                        <p:strVal val="visible"/>
                                      </p:to>
                                    </p:set>
                                    <p:animEffect transition="in" filter="fade">
                                      <p:cBhvr>
                                        <p:cTn id="19" dur="500"/>
                                        <p:tgtEl>
                                          <p:spTgt spid="19">
                                            <p:graphicEl>
                                              <a:chart seriesIdx="0" categoryIdx="2" bldStep="ptIn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graphicEl>
                                              <a:chart seriesIdx="0" categoryIdx="3" bldStep="ptInSeries"/>
                                            </p:graphicEl>
                                          </p:spTgt>
                                        </p:tgtEl>
                                        <p:attrNameLst>
                                          <p:attrName>style.visibility</p:attrName>
                                        </p:attrNameLst>
                                      </p:cBhvr>
                                      <p:to>
                                        <p:strVal val="visible"/>
                                      </p:to>
                                    </p:set>
                                    <p:animEffect transition="in" filter="fade">
                                      <p:cBhvr>
                                        <p:cTn id="23" dur="500"/>
                                        <p:tgtEl>
                                          <p:spTgt spid="19">
                                            <p:graphicEl>
                                              <a:chart seriesIdx="0" categoryIdx="3" bldStep="ptIn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graphicEl>
                                              <a:chart seriesIdx="0" categoryIdx="4" bldStep="ptInSeries"/>
                                            </p:graphicEl>
                                          </p:spTgt>
                                        </p:tgtEl>
                                        <p:attrNameLst>
                                          <p:attrName>style.visibility</p:attrName>
                                        </p:attrNameLst>
                                      </p:cBhvr>
                                      <p:to>
                                        <p:strVal val="visible"/>
                                      </p:to>
                                    </p:set>
                                    <p:animEffect transition="in" filter="fade">
                                      <p:cBhvr>
                                        <p:cTn id="28" dur="500"/>
                                        <p:tgtEl>
                                          <p:spTgt spid="19">
                                            <p:graphicEl>
                                              <a:chart seriesIdx="0" categoryIdx="4" bldStep="ptIn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graphicEl>
                                              <a:chart seriesIdx="0" categoryIdx="5" bldStep="ptInSeries"/>
                                            </p:graphicEl>
                                          </p:spTgt>
                                        </p:tgtEl>
                                        <p:attrNameLst>
                                          <p:attrName>style.visibility</p:attrName>
                                        </p:attrNameLst>
                                      </p:cBhvr>
                                      <p:to>
                                        <p:strVal val="visible"/>
                                      </p:to>
                                    </p:set>
                                    <p:animEffect transition="in" filter="fade">
                                      <p:cBhvr>
                                        <p:cTn id="33" dur="500"/>
                                        <p:tgtEl>
                                          <p:spTgt spid="19">
                                            <p:graphicEl>
                                              <a:chart seriesIdx="0" categoryIdx="5" bldStep="ptInSeries"/>
                                            </p:graphicEl>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9">
                                            <p:graphicEl>
                                              <a:chart seriesIdx="1" categoryIdx="0" bldStep="ptInSeries"/>
                                            </p:graphicEl>
                                          </p:spTgt>
                                        </p:tgtEl>
                                        <p:attrNameLst>
                                          <p:attrName>style.visibility</p:attrName>
                                        </p:attrNameLst>
                                      </p:cBhvr>
                                      <p:to>
                                        <p:strVal val="visible"/>
                                      </p:to>
                                    </p:set>
                                    <p:animEffect transition="in" filter="fade">
                                      <p:cBhvr>
                                        <p:cTn id="37" dur="500"/>
                                        <p:tgtEl>
                                          <p:spTgt spid="19">
                                            <p:graphicEl>
                                              <a:chart seriesIdx="1" categoryIdx="0" bldStep="ptInSeries"/>
                                            </p:graphicEl>
                                          </p:spTgt>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9">
                                            <p:graphicEl>
                                              <a:chart seriesIdx="1" categoryIdx="1" bldStep="ptInSeries"/>
                                            </p:graphicEl>
                                          </p:spTgt>
                                        </p:tgtEl>
                                        <p:attrNameLst>
                                          <p:attrName>style.visibility</p:attrName>
                                        </p:attrNameLst>
                                      </p:cBhvr>
                                      <p:to>
                                        <p:strVal val="visible"/>
                                      </p:to>
                                    </p:set>
                                    <p:animEffect transition="in" filter="fade">
                                      <p:cBhvr>
                                        <p:cTn id="41" dur="500"/>
                                        <p:tgtEl>
                                          <p:spTgt spid="19">
                                            <p:graphicEl>
                                              <a:chart seriesIdx="1" categoryIdx="1" bldStep="ptInSeries"/>
                                            </p:graphicEl>
                                          </p:spTgt>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9">
                                            <p:graphicEl>
                                              <a:chart seriesIdx="1" categoryIdx="2" bldStep="ptInSeries"/>
                                            </p:graphicEl>
                                          </p:spTgt>
                                        </p:tgtEl>
                                        <p:attrNameLst>
                                          <p:attrName>style.visibility</p:attrName>
                                        </p:attrNameLst>
                                      </p:cBhvr>
                                      <p:to>
                                        <p:strVal val="visible"/>
                                      </p:to>
                                    </p:set>
                                    <p:animEffect transition="in" filter="fade">
                                      <p:cBhvr>
                                        <p:cTn id="45" dur="500"/>
                                        <p:tgtEl>
                                          <p:spTgt spid="19">
                                            <p:graphicEl>
                                              <a:chart seriesIdx="1" categoryIdx="2" bldStep="ptInSeries"/>
                                            </p:graphicEl>
                                          </p:spTgt>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19">
                                            <p:graphicEl>
                                              <a:chart seriesIdx="1" categoryIdx="3" bldStep="ptInSeries"/>
                                            </p:graphicEl>
                                          </p:spTgt>
                                        </p:tgtEl>
                                        <p:attrNameLst>
                                          <p:attrName>style.visibility</p:attrName>
                                        </p:attrNameLst>
                                      </p:cBhvr>
                                      <p:to>
                                        <p:strVal val="visible"/>
                                      </p:to>
                                    </p:set>
                                    <p:animEffect transition="in" filter="fade">
                                      <p:cBhvr>
                                        <p:cTn id="49" dur="500"/>
                                        <p:tgtEl>
                                          <p:spTgt spid="19">
                                            <p:graphicEl>
                                              <a:chart seriesIdx="1" categoryIdx="3" bldStep="ptInSeries"/>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graphicEl>
                                              <a:chart seriesIdx="1" categoryIdx="4" bldStep="ptInSeries"/>
                                            </p:graphicEl>
                                          </p:spTgt>
                                        </p:tgtEl>
                                        <p:attrNameLst>
                                          <p:attrName>style.visibility</p:attrName>
                                        </p:attrNameLst>
                                      </p:cBhvr>
                                      <p:to>
                                        <p:strVal val="visible"/>
                                      </p:to>
                                    </p:set>
                                    <p:animEffect transition="in" filter="fade">
                                      <p:cBhvr>
                                        <p:cTn id="54" dur="500"/>
                                        <p:tgtEl>
                                          <p:spTgt spid="19">
                                            <p:graphicEl>
                                              <a:chart seriesIdx="1" categoryIdx="4" bldStep="ptInSeries"/>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graphicEl>
                                              <a:chart seriesIdx="1" categoryIdx="5" bldStep="ptInSeries"/>
                                            </p:graphicEl>
                                          </p:spTgt>
                                        </p:tgtEl>
                                        <p:attrNameLst>
                                          <p:attrName>style.visibility</p:attrName>
                                        </p:attrNameLst>
                                      </p:cBhvr>
                                      <p:to>
                                        <p:strVal val="visible"/>
                                      </p:to>
                                    </p:set>
                                    <p:animEffect transition="in" filter="fade">
                                      <p:cBhvr>
                                        <p:cTn id="59" dur="500"/>
                                        <p:tgtEl>
                                          <p:spTgt spid="19">
                                            <p:graphicEl>
                                              <a:chart seriesIdx="1" categoryIdx="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Chart bld="seriesEl"/>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A71B5-25FD-645D-7E73-4C9FFA5D8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9185B3-38CC-DD72-6FF3-09D463A8C1FC}"/>
              </a:ext>
            </a:extLst>
          </p:cNvPr>
          <p:cNvSpPr>
            <a:spLocks noGrp="1"/>
          </p:cNvSpPr>
          <p:nvPr>
            <p:ph type="title"/>
          </p:nvPr>
        </p:nvSpPr>
        <p:spPr>
          <a:xfrm>
            <a:off x="1527858" y="365126"/>
            <a:ext cx="8685990" cy="931240"/>
          </a:xfrm>
        </p:spPr>
        <p:txBody>
          <a:bodyPr/>
          <a:lstStyle/>
          <a:p>
            <a:r>
              <a:rPr lang="tr-TR" dirty="0"/>
              <a:t>BİLİMSEL </a:t>
            </a:r>
            <a:r>
              <a:rPr lang="tr-TR" dirty="0" smtClean="0"/>
              <a:t>FAALİYETLERİMİZ</a:t>
            </a:r>
            <a:endParaRPr lang="tr-TR" dirty="0"/>
          </a:p>
        </p:txBody>
      </p:sp>
      <p:graphicFrame>
        <p:nvGraphicFramePr>
          <p:cNvPr id="19" name="Content Placeholder 18">
            <a:extLst>
              <a:ext uri="{FF2B5EF4-FFF2-40B4-BE49-F238E27FC236}">
                <a16:creationId xmlns:a16="http://schemas.microsoft.com/office/drawing/2014/main" id="{77C43A34-53D8-0374-0257-4DAEFABACCB7}"/>
              </a:ext>
            </a:extLst>
          </p:cNvPr>
          <p:cNvGraphicFramePr>
            <a:graphicFrameLocks noGrp="1"/>
          </p:cNvGraphicFramePr>
          <p:nvPr>
            <p:ph idx="1"/>
            <p:extLst>
              <p:ext uri="{D42A27DB-BD31-4B8C-83A1-F6EECF244321}">
                <p14:modId xmlns:p14="http://schemas.microsoft.com/office/powerpoint/2010/main" val="1015831084"/>
              </p:ext>
            </p:extLst>
          </p:nvPr>
        </p:nvGraphicFramePr>
        <p:xfrm>
          <a:off x="1001486" y="1122194"/>
          <a:ext cx="10000343" cy="44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482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7" dur="500"/>
                                        <p:tgtEl>
                                          <p:spTgt spid="19">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graphicEl>
                                              <a:chart seriesIdx="0" categoryIdx="0" bldStep="ptInSeries"/>
                                            </p:graphicEl>
                                          </p:spTgt>
                                        </p:tgtEl>
                                        <p:attrNameLst>
                                          <p:attrName>style.visibility</p:attrName>
                                        </p:attrNameLst>
                                      </p:cBhvr>
                                      <p:to>
                                        <p:strVal val="visible"/>
                                      </p:to>
                                    </p:set>
                                    <p:animEffect transition="in" filter="fade">
                                      <p:cBhvr>
                                        <p:cTn id="11" dur="500"/>
                                        <p:tgtEl>
                                          <p:spTgt spid="19">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graphicEl>
                                              <a:chart seriesIdx="0" categoryIdx="1" bldStep="ptInSeries"/>
                                            </p:graphicEl>
                                          </p:spTgt>
                                        </p:tgtEl>
                                        <p:attrNameLst>
                                          <p:attrName>style.visibility</p:attrName>
                                        </p:attrNameLst>
                                      </p:cBhvr>
                                      <p:to>
                                        <p:strVal val="visible"/>
                                      </p:to>
                                    </p:set>
                                    <p:animEffect transition="in" filter="fade">
                                      <p:cBhvr>
                                        <p:cTn id="15" dur="500"/>
                                        <p:tgtEl>
                                          <p:spTgt spid="19">
                                            <p:graphicEl>
                                              <a:chart seriesIdx="0" categoryIdx="1" bldStep="ptIn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graphicEl>
                                              <a:chart seriesIdx="0" categoryIdx="2" bldStep="ptInSeries"/>
                                            </p:graphicEl>
                                          </p:spTgt>
                                        </p:tgtEl>
                                        <p:attrNameLst>
                                          <p:attrName>style.visibility</p:attrName>
                                        </p:attrNameLst>
                                      </p:cBhvr>
                                      <p:to>
                                        <p:strVal val="visible"/>
                                      </p:to>
                                    </p:set>
                                    <p:animEffect transition="in" filter="fade">
                                      <p:cBhvr>
                                        <p:cTn id="19" dur="500"/>
                                        <p:tgtEl>
                                          <p:spTgt spid="19">
                                            <p:graphicEl>
                                              <a:chart seriesIdx="0" categoryIdx="2" bldStep="ptIn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graphicEl>
                                              <a:chart seriesIdx="0" categoryIdx="3" bldStep="ptInSeries"/>
                                            </p:graphicEl>
                                          </p:spTgt>
                                        </p:tgtEl>
                                        <p:attrNameLst>
                                          <p:attrName>style.visibility</p:attrName>
                                        </p:attrNameLst>
                                      </p:cBhvr>
                                      <p:to>
                                        <p:strVal val="visible"/>
                                      </p:to>
                                    </p:set>
                                    <p:animEffect transition="in" filter="fade">
                                      <p:cBhvr>
                                        <p:cTn id="23" dur="500"/>
                                        <p:tgtEl>
                                          <p:spTgt spid="19">
                                            <p:graphicEl>
                                              <a:chart seriesIdx="0" categoryIdx="3" bldStep="ptIn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graphicEl>
                                              <a:chart seriesIdx="0" categoryIdx="4" bldStep="ptInSeries"/>
                                            </p:graphicEl>
                                          </p:spTgt>
                                        </p:tgtEl>
                                        <p:attrNameLst>
                                          <p:attrName>style.visibility</p:attrName>
                                        </p:attrNameLst>
                                      </p:cBhvr>
                                      <p:to>
                                        <p:strVal val="visible"/>
                                      </p:to>
                                    </p:set>
                                    <p:animEffect transition="in" filter="fade">
                                      <p:cBhvr>
                                        <p:cTn id="27" dur="500"/>
                                        <p:tgtEl>
                                          <p:spTgt spid="19">
                                            <p:graphicEl>
                                              <a:chart seriesIdx="0" categoryIdx="4" bldStep="ptIn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graphicEl>
                                              <a:chart seriesIdx="0" categoryIdx="5" bldStep="ptInSeries"/>
                                            </p:graphicEl>
                                          </p:spTgt>
                                        </p:tgtEl>
                                        <p:attrNameLst>
                                          <p:attrName>style.visibility</p:attrName>
                                        </p:attrNameLst>
                                      </p:cBhvr>
                                      <p:to>
                                        <p:strVal val="visible"/>
                                      </p:to>
                                    </p:set>
                                    <p:animEffect transition="in" filter="fade">
                                      <p:cBhvr>
                                        <p:cTn id="31" dur="500"/>
                                        <p:tgtEl>
                                          <p:spTgt spid="19">
                                            <p:graphicEl>
                                              <a:chart seriesIdx="0" categoryIdx="5" bldStep="ptInSeries"/>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graphicEl>
                                              <a:chart seriesIdx="1" categoryIdx="0" bldStep="ptInSeries"/>
                                            </p:graphicEl>
                                          </p:spTgt>
                                        </p:tgtEl>
                                        <p:attrNameLst>
                                          <p:attrName>style.visibility</p:attrName>
                                        </p:attrNameLst>
                                      </p:cBhvr>
                                      <p:to>
                                        <p:strVal val="visible"/>
                                      </p:to>
                                    </p:set>
                                    <p:animEffect transition="in" filter="fade">
                                      <p:cBhvr>
                                        <p:cTn id="35" dur="500"/>
                                        <p:tgtEl>
                                          <p:spTgt spid="19">
                                            <p:graphicEl>
                                              <a:chart seriesIdx="1" categoryIdx="0" bldStep="ptInSeries"/>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graphicEl>
                                              <a:chart seriesIdx="1" categoryIdx="1" bldStep="ptInSeries"/>
                                            </p:graphicEl>
                                          </p:spTgt>
                                        </p:tgtEl>
                                        <p:attrNameLst>
                                          <p:attrName>style.visibility</p:attrName>
                                        </p:attrNameLst>
                                      </p:cBhvr>
                                      <p:to>
                                        <p:strVal val="visible"/>
                                      </p:to>
                                    </p:set>
                                    <p:animEffect transition="in" filter="fade">
                                      <p:cBhvr>
                                        <p:cTn id="39" dur="500"/>
                                        <p:tgtEl>
                                          <p:spTgt spid="19">
                                            <p:graphicEl>
                                              <a:chart seriesIdx="1" categoryIdx="1" bldStep="ptInSeries"/>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graphicEl>
                                              <a:chart seriesIdx="1" categoryIdx="2" bldStep="ptInSeries"/>
                                            </p:graphicEl>
                                          </p:spTgt>
                                        </p:tgtEl>
                                        <p:attrNameLst>
                                          <p:attrName>style.visibility</p:attrName>
                                        </p:attrNameLst>
                                      </p:cBhvr>
                                      <p:to>
                                        <p:strVal val="visible"/>
                                      </p:to>
                                    </p:set>
                                    <p:animEffect transition="in" filter="fade">
                                      <p:cBhvr>
                                        <p:cTn id="43" dur="500"/>
                                        <p:tgtEl>
                                          <p:spTgt spid="19">
                                            <p:graphicEl>
                                              <a:chart seriesIdx="1" categoryIdx="2" bldStep="ptInSeries"/>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graphicEl>
                                              <a:chart seriesIdx="1" categoryIdx="3" bldStep="ptInSeries"/>
                                            </p:graphicEl>
                                          </p:spTgt>
                                        </p:tgtEl>
                                        <p:attrNameLst>
                                          <p:attrName>style.visibility</p:attrName>
                                        </p:attrNameLst>
                                      </p:cBhvr>
                                      <p:to>
                                        <p:strVal val="visible"/>
                                      </p:to>
                                    </p:set>
                                    <p:animEffect transition="in" filter="fade">
                                      <p:cBhvr>
                                        <p:cTn id="47" dur="500"/>
                                        <p:tgtEl>
                                          <p:spTgt spid="19">
                                            <p:graphicEl>
                                              <a:chart seriesIdx="1" categoryIdx="3" bldStep="ptInSeries"/>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graphicEl>
                                              <a:chart seriesIdx="1" categoryIdx="4" bldStep="ptInSeries"/>
                                            </p:graphicEl>
                                          </p:spTgt>
                                        </p:tgtEl>
                                        <p:attrNameLst>
                                          <p:attrName>style.visibility</p:attrName>
                                        </p:attrNameLst>
                                      </p:cBhvr>
                                      <p:to>
                                        <p:strVal val="visible"/>
                                      </p:to>
                                    </p:set>
                                    <p:animEffect transition="in" filter="fade">
                                      <p:cBhvr>
                                        <p:cTn id="51" dur="500"/>
                                        <p:tgtEl>
                                          <p:spTgt spid="19">
                                            <p:graphicEl>
                                              <a:chart seriesIdx="1" categoryIdx="4" bldStep="ptInSeries"/>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graphicEl>
                                              <a:chart seriesIdx="1" categoryIdx="5" bldStep="ptInSeries"/>
                                            </p:graphicEl>
                                          </p:spTgt>
                                        </p:tgtEl>
                                        <p:attrNameLst>
                                          <p:attrName>style.visibility</p:attrName>
                                        </p:attrNameLst>
                                      </p:cBhvr>
                                      <p:to>
                                        <p:strVal val="visible"/>
                                      </p:to>
                                    </p:set>
                                    <p:animEffect transition="in" filter="fade">
                                      <p:cBhvr>
                                        <p:cTn id="55" dur="500"/>
                                        <p:tgtEl>
                                          <p:spTgt spid="19">
                                            <p:graphicEl>
                                              <a:chart seriesIdx="1" categoryIdx="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Chart bld="seriesEl"/>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05528-6231-B904-2C24-1C17376CD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566E3-817F-8FDB-706A-5F7D2240E36D}"/>
              </a:ext>
            </a:extLst>
          </p:cNvPr>
          <p:cNvSpPr>
            <a:spLocks noGrp="1"/>
          </p:cNvSpPr>
          <p:nvPr>
            <p:ph type="title"/>
          </p:nvPr>
        </p:nvSpPr>
        <p:spPr/>
        <p:txBody>
          <a:bodyPr/>
          <a:lstStyle/>
          <a:p>
            <a:r>
              <a:rPr lang="tr-TR" dirty="0"/>
              <a:t>BİLİMSEL FAALİYETLERİMİZ</a:t>
            </a:r>
          </a:p>
        </p:txBody>
      </p:sp>
      <p:graphicFrame>
        <p:nvGraphicFramePr>
          <p:cNvPr id="19" name="Content Placeholder 18">
            <a:extLst>
              <a:ext uri="{FF2B5EF4-FFF2-40B4-BE49-F238E27FC236}">
                <a16:creationId xmlns:a16="http://schemas.microsoft.com/office/drawing/2014/main" id="{0994B9B7-43C5-0029-33C7-E8F5E6093B46}"/>
              </a:ext>
            </a:extLst>
          </p:cNvPr>
          <p:cNvGraphicFramePr>
            <a:graphicFrameLocks noGrp="1"/>
          </p:cNvGraphicFramePr>
          <p:nvPr>
            <p:ph idx="1"/>
            <p:extLst>
              <p:ext uri="{D42A27DB-BD31-4B8C-83A1-F6EECF244321}">
                <p14:modId xmlns:p14="http://schemas.microsoft.com/office/powerpoint/2010/main" val="3656954151"/>
              </p:ext>
            </p:extLst>
          </p:nvPr>
        </p:nvGraphicFramePr>
        <p:xfrm>
          <a:off x="1001486" y="1122194"/>
          <a:ext cx="10000343" cy="44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71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7" dur="500"/>
                                        <p:tgtEl>
                                          <p:spTgt spid="19">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graphicEl>
                                              <a:chart seriesIdx="0" categoryIdx="0" bldStep="ptInSeries"/>
                                            </p:graphicEl>
                                          </p:spTgt>
                                        </p:tgtEl>
                                        <p:attrNameLst>
                                          <p:attrName>style.visibility</p:attrName>
                                        </p:attrNameLst>
                                      </p:cBhvr>
                                      <p:to>
                                        <p:strVal val="visible"/>
                                      </p:to>
                                    </p:set>
                                    <p:animEffect transition="in" filter="fade">
                                      <p:cBhvr>
                                        <p:cTn id="11" dur="500"/>
                                        <p:tgtEl>
                                          <p:spTgt spid="19">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graphicEl>
                                              <a:chart seriesIdx="0" categoryIdx="1" bldStep="ptInSeries"/>
                                            </p:graphicEl>
                                          </p:spTgt>
                                        </p:tgtEl>
                                        <p:attrNameLst>
                                          <p:attrName>style.visibility</p:attrName>
                                        </p:attrNameLst>
                                      </p:cBhvr>
                                      <p:to>
                                        <p:strVal val="visible"/>
                                      </p:to>
                                    </p:set>
                                    <p:animEffect transition="in" filter="fade">
                                      <p:cBhvr>
                                        <p:cTn id="15" dur="500"/>
                                        <p:tgtEl>
                                          <p:spTgt spid="19">
                                            <p:graphicEl>
                                              <a:chart seriesIdx="0" categoryIdx="1" bldStep="ptIn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graphicEl>
                                              <a:chart seriesIdx="0" categoryIdx="2" bldStep="ptInSeries"/>
                                            </p:graphicEl>
                                          </p:spTgt>
                                        </p:tgtEl>
                                        <p:attrNameLst>
                                          <p:attrName>style.visibility</p:attrName>
                                        </p:attrNameLst>
                                      </p:cBhvr>
                                      <p:to>
                                        <p:strVal val="visible"/>
                                      </p:to>
                                    </p:set>
                                    <p:animEffect transition="in" filter="fade">
                                      <p:cBhvr>
                                        <p:cTn id="19" dur="500"/>
                                        <p:tgtEl>
                                          <p:spTgt spid="19">
                                            <p:graphicEl>
                                              <a:chart seriesIdx="0" categoryIdx="2" bldStep="ptIn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graphicEl>
                                              <a:chart seriesIdx="0" categoryIdx="3" bldStep="ptInSeries"/>
                                            </p:graphicEl>
                                          </p:spTgt>
                                        </p:tgtEl>
                                        <p:attrNameLst>
                                          <p:attrName>style.visibility</p:attrName>
                                        </p:attrNameLst>
                                      </p:cBhvr>
                                      <p:to>
                                        <p:strVal val="visible"/>
                                      </p:to>
                                    </p:set>
                                    <p:animEffect transition="in" filter="fade">
                                      <p:cBhvr>
                                        <p:cTn id="23" dur="500"/>
                                        <p:tgtEl>
                                          <p:spTgt spid="19">
                                            <p:graphicEl>
                                              <a:chart seriesIdx="0" categoryIdx="3" bldStep="ptIn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graphicEl>
                                              <a:chart seriesIdx="0" categoryIdx="4" bldStep="ptInSeries"/>
                                            </p:graphicEl>
                                          </p:spTgt>
                                        </p:tgtEl>
                                        <p:attrNameLst>
                                          <p:attrName>style.visibility</p:attrName>
                                        </p:attrNameLst>
                                      </p:cBhvr>
                                      <p:to>
                                        <p:strVal val="visible"/>
                                      </p:to>
                                    </p:set>
                                    <p:animEffect transition="in" filter="fade">
                                      <p:cBhvr>
                                        <p:cTn id="27" dur="500"/>
                                        <p:tgtEl>
                                          <p:spTgt spid="19">
                                            <p:graphicEl>
                                              <a:chart seriesIdx="0" categoryIdx="4" bldStep="ptIn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graphicEl>
                                              <a:chart seriesIdx="0" categoryIdx="5" bldStep="ptInSeries"/>
                                            </p:graphicEl>
                                          </p:spTgt>
                                        </p:tgtEl>
                                        <p:attrNameLst>
                                          <p:attrName>style.visibility</p:attrName>
                                        </p:attrNameLst>
                                      </p:cBhvr>
                                      <p:to>
                                        <p:strVal val="visible"/>
                                      </p:to>
                                    </p:set>
                                    <p:animEffect transition="in" filter="fade">
                                      <p:cBhvr>
                                        <p:cTn id="31" dur="500"/>
                                        <p:tgtEl>
                                          <p:spTgt spid="19">
                                            <p:graphicEl>
                                              <a:chart seriesIdx="0" categoryIdx="5" bldStep="ptInSeries"/>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graphicEl>
                                              <a:chart seriesIdx="1" categoryIdx="0" bldStep="ptInSeries"/>
                                            </p:graphicEl>
                                          </p:spTgt>
                                        </p:tgtEl>
                                        <p:attrNameLst>
                                          <p:attrName>style.visibility</p:attrName>
                                        </p:attrNameLst>
                                      </p:cBhvr>
                                      <p:to>
                                        <p:strVal val="visible"/>
                                      </p:to>
                                    </p:set>
                                    <p:animEffect transition="in" filter="fade">
                                      <p:cBhvr>
                                        <p:cTn id="35" dur="500"/>
                                        <p:tgtEl>
                                          <p:spTgt spid="19">
                                            <p:graphicEl>
                                              <a:chart seriesIdx="1" categoryIdx="0" bldStep="ptInSeries"/>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graphicEl>
                                              <a:chart seriesIdx="1" categoryIdx="1" bldStep="ptInSeries"/>
                                            </p:graphicEl>
                                          </p:spTgt>
                                        </p:tgtEl>
                                        <p:attrNameLst>
                                          <p:attrName>style.visibility</p:attrName>
                                        </p:attrNameLst>
                                      </p:cBhvr>
                                      <p:to>
                                        <p:strVal val="visible"/>
                                      </p:to>
                                    </p:set>
                                    <p:animEffect transition="in" filter="fade">
                                      <p:cBhvr>
                                        <p:cTn id="39" dur="500"/>
                                        <p:tgtEl>
                                          <p:spTgt spid="19">
                                            <p:graphicEl>
                                              <a:chart seriesIdx="1" categoryIdx="1" bldStep="ptInSeries"/>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graphicEl>
                                              <a:chart seriesIdx="1" categoryIdx="2" bldStep="ptInSeries"/>
                                            </p:graphicEl>
                                          </p:spTgt>
                                        </p:tgtEl>
                                        <p:attrNameLst>
                                          <p:attrName>style.visibility</p:attrName>
                                        </p:attrNameLst>
                                      </p:cBhvr>
                                      <p:to>
                                        <p:strVal val="visible"/>
                                      </p:to>
                                    </p:set>
                                    <p:animEffect transition="in" filter="fade">
                                      <p:cBhvr>
                                        <p:cTn id="43" dur="500"/>
                                        <p:tgtEl>
                                          <p:spTgt spid="19">
                                            <p:graphicEl>
                                              <a:chart seriesIdx="1" categoryIdx="2" bldStep="ptInSeries"/>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graphicEl>
                                              <a:chart seriesIdx="1" categoryIdx="3" bldStep="ptInSeries"/>
                                            </p:graphicEl>
                                          </p:spTgt>
                                        </p:tgtEl>
                                        <p:attrNameLst>
                                          <p:attrName>style.visibility</p:attrName>
                                        </p:attrNameLst>
                                      </p:cBhvr>
                                      <p:to>
                                        <p:strVal val="visible"/>
                                      </p:to>
                                    </p:set>
                                    <p:animEffect transition="in" filter="fade">
                                      <p:cBhvr>
                                        <p:cTn id="47" dur="500"/>
                                        <p:tgtEl>
                                          <p:spTgt spid="19">
                                            <p:graphicEl>
                                              <a:chart seriesIdx="1" categoryIdx="3" bldStep="ptInSeries"/>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graphicEl>
                                              <a:chart seriesIdx="1" categoryIdx="4" bldStep="ptInSeries"/>
                                            </p:graphicEl>
                                          </p:spTgt>
                                        </p:tgtEl>
                                        <p:attrNameLst>
                                          <p:attrName>style.visibility</p:attrName>
                                        </p:attrNameLst>
                                      </p:cBhvr>
                                      <p:to>
                                        <p:strVal val="visible"/>
                                      </p:to>
                                    </p:set>
                                    <p:animEffect transition="in" filter="fade">
                                      <p:cBhvr>
                                        <p:cTn id="51" dur="500"/>
                                        <p:tgtEl>
                                          <p:spTgt spid="19">
                                            <p:graphicEl>
                                              <a:chart seriesIdx="1" categoryIdx="4" bldStep="ptInSeries"/>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graphicEl>
                                              <a:chart seriesIdx="1" categoryIdx="5" bldStep="ptInSeries"/>
                                            </p:graphicEl>
                                          </p:spTgt>
                                        </p:tgtEl>
                                        <p:attrNameLst>
                                          <p:attrName>style.visibility</p:attrName>
                                        </p:attrNameLst>
                                      </p:cBhvr>
                                      <p:to>
                                        <p:strVal val="visible"/>
                                      </p:to>
                                    </p:set>
                                    <p:animEffect transition="in" filter="fade">
                                      <p:cBhvr>
                                        <p:cTn id="55" dur="500"/>
                                        <p:tgtEl>
                                          <p:spTgt spid="19">
                                            <p:graphicEl>
                                              <a:chart seriesIdx="1" categoryIdx="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Chart bld="seriesEl"/>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FCB6C-3EC1-8FF5-D0D4-23B8C0052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7EEFC7-E20D-ED64-C9E5-DDBC4DB75E13}"/>
              </a:ext>
            </a:extLst>
          </p:cNvPr>
          <p:cNvSpPr>
            <a:spLocks noGrp="1"/>
          </p:cNvSpPr>
          <p:nvPr>
            <p:ph type="title"/>
          </p:nvPr>
        </p:nvSpPr>
        <p:spPr/>
        <p:txBody>
          <a:bodyPr/>
          <a:lstStyle/>
          <a:p>
            <a:r>
              <a:rPr lang="tr-TR" dirty="0"/>
              <a:t>BİLİMSEL FAALİYETLERİMİZ</a:t>
            </a:r>
          </a:p>
        </p:txBody>
      </p:sp>
      <p:graphicFrame>
        <p:nvGraphicFramePr>
          <p:cNvPr id="19" name="Content Placeholder 18">
            <a:extLst>
              <a:ext uri="{FF2B5EF4-FFF2-40B4-BE49-F238E27FC236}">
                <a16:creationId xmlns:a16="http://schemas.microsoft.com/office/drawing/2014/main" id="{A7639ADF-AC29-80F2-F023-9C400BEBFA88}"/>
              </a:ext>
            </a:extLst>
          </p:cNvPr>
          <p:cNvGraphicFramePr>
            <a:graphicFrameLocks noGrp="1"/>
          </p:cNvGraphicFramePr>
          <p:nvPr>
            <p:ph idx="1"/>
            <p:extLst>
              <p:ext uri="{D42A27DB-BD31-4B8C-83A1-F6EECF244321}">
                <p14:modId xmlns:p14="http://schemas.microsoft.com/office/powerpoint/2010/main" val="2039354808"/>
              </p:ext>
            </p:extLst>
          </p:nvPr>
        </p:nvGraphicFramePr>
        <p:xfrm>
          <a:off x="1001485" y="1068927"/>
          <a:ext cx="10000343" cy="44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789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7" dur="500"/>
                                        <p:tgtEl>
                                          <p:spTgt spid="19">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graphicEl>
                                              <a:chart seriesIdx="0" categoryIdx="0" bldStep="ptInSeries"/>
                                            </p:graphicEl>
                                          </p:spTgt>
                                        </p:tgtEl>
                                        <p:attrNameLst>
                                          <p:attrName>style.visibility</p:attrName>
                                        </p:attrNameLst>
                                      </p:cBhvr>
                                      <p:to>
                                        <p:strVal val="visible"/>
                                      </p:to>
                                    </p:set>
                                    <p:animEffect transition="in" filter="fade">
                                      <p:cBhvr>
                                        <p:cTn id="11" dur="500"/>
                                        <p:tgtEl>
                                          <p:spTgt spid="19">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graphicEl>
                                              <a:chart seriesIdx="0" categoryIdx="1" bldStep="ptInSeries"/>
                                            </p:graphicEl>
                                          </p:spTgt>
                                        </p:tgtEl>
                                        <p:attrNameLst>
                                          <p:attrName>style.visibility</p:attrName>
                                        </p:attrNameLst>
                                      </p:cBhvr>
                                      <p:to>
                                        <p:strVal val="visible"/>
                                      </p:to>
                                    </p:set>
                                    <p:animEffect transition="in" filter="fade">
                                      <p:cBhvr>
                                        <p:cTn id="15" dur="500"/>
                                        <p:tgtEl>
                                          <p:spTgt spid="19">
                                            <p:graphicEl>
                                              <a:chart seriesIdx="0" categoryIdx="1" bldStep="ptIn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graphicEl>
                                              <a:chart seriesIdx="0" categoryIdx="2" bldStep="ptInSeries"/>
                                            </p:graphicEl>
                                          </p:spTgt>
                                        </p:tgtEl>
                                        <p:attrNameLst>
                                          <p:attrName>style.visibility</p:attrName>
                                        </p:attrNameLst>
                                      </p:cBhvr>
                                      <p:to>
                                        <p:strVal val="visible"/>
                                      </p:to>
                                    </p:set>
                                    <p:animEffect transition="in" filter="fade">
                                      <p:cBhvr>
                                        <p:cTn id="19" dur="500"/>
                                        <p:tgtEl>
                                          <p:spTgt spid="19">
                                            <p:graphicEl>
                                              <a:chart seriesIdx="0" categoryIdx="2" bldStep="ptIn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graphicEl>
                                              <a:chart seriesIdx="0" categoryIdx="3" bldStep="ptInSeries"/>
                                            </p:graphicEl>
                                          </p:spTgt>
                                        </p:tgtEl>
                                        <p:attrNameLst>
                                          <p:attrName>style.visibility</p:attrName>
                                        </p:attrNameLst>
                                      </p:cBhvr>
                                      <p:to>
                                        <p:strVal val="visible"/>
                                      </p:to>
                                    </p:set>
                                    <p:animEffect transition="in" filter="fade">
                                      <p:cBhvr>
                                        <p:cTn id="23" dur="500"/>
                                        <p:tgtEl>
                                          <p:spTgt spid="19">
                                            <p:graphicEl>
                                              <a:chart seriesIdx="0" categoryIdx="3" bldStep="ptIn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graphicEl>
                                              <a:chart seriesIdx="0" categoryIdx="4" bldStep="ptInSeries"/>
                                            </p:graphicEl>
                                          </p:spTgt>
                                        </p:tgtEl>
                                        <p:attrNameLst>
                                          <p:attrName>style.visibility</p:attrName>
                                        </p:attrNameLst>
                                      </p:cBhvr>
                                      <p:to>
                                        <p:strVal val="visible"/>
                                      </p:to>
                                    </p:set>
                                    <p:animEffect transition="in" filter="fade">
                                      <p:cBhvr>
                                        <p:cTn id="27" dur="500"/>
                                        <p:tgtEl>
                                          <p:spTgt spid="19">
                                            <p:graphicEl>
                                              <a:chart seriesIdx="0" categoryIdx="4" bldStep="ptIn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graphicEl>
                                              <a:chart seriesIdx="0" categoryIdx="5" bldStep="ptInSeries"/>
                                            </p:graphicEl>
                                          </p:spTgt>
                                        </p:tgtEl>
                                        <p:attrNameLst>
                                          <p:attrName>style.visibility</p:attrName>
                                        </p:attrNameLst>
                                      </p:cBhvr>
                                      <p:to>
                                        <p:strVal val="visible"/>
                                      </p:to>
                                    </p:set>
                                    <p:animEffect transition="in" filter="fade">
                                      <p:cBhvr>
                                        <p:cTn id="31" dur="500"/>
                                        <p:tgtEl>
                                          <p:spTgt spid="19">
                                            <p:graphicEl>
                                              <a:chart seriesIdx="0" categoryIdx="5" bldStep="ptInSeries"/>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graphicEl>
                                              <a:chart seriesIdx="1" categoryIdx="0" bldStep="ptInSeries"/>
                                            </p:graphicEl>
                                          </p:spTgt>
                                        </p:tgtEl>
                                        <p:attrNameLst>
                                          <p:attrName>style.visibility</p:attrName>
                                        </p:attrNameLst>
                                      </p:cBhvr>
                                      <p:to>
                                        <p:strVal val="visible"/>
                                      </p:to>
                                    </p:set>
                                    <p:animEffect transition="in" filter="fade">
                                      <p:cBhvr>
                                        <p:cTn id="35" dur="500"/>
                                        <p:tgtEl>
                                          <p:spTgt spid="19">
                                            <p:graphicEl>
                                              <a:chart seriesIdx="1" categoryIdx="0" bldStep="ptInSeries"/>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graphicEl>
                                              <a:chart seriesIdx="1" categoryIdx="1" bldStep="ptInSeries"/>
                                            </p:graphicEl>
                                          </p:spTgt>
                                        </p:tgtEl>
                                        <p:attrNameLst>
                                          <p:attrName>style.visibility</p:attrName>
                                        </p:attrNameLst>
                                      </p:cBhvr>
                                      <p:to>
                                        <p:strVal val="visible"/>
                                      </p:to>
                                    </p:set>
                                    <p:animEffect transition="in" filter="fade">
                                      <p:cBhvr>
                                        <p:cTn id="39" dur="500"/>
                                        <p:tgtEl>
                                          <p:spTgt spid="19">
                                            <p:graphicEl>
                                              <a:chart seriesIdx="1" categoryIdx="1" bldStep="ptInSeries"/>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graphicEl>
                                              <a:chart seriesIdx="1" categoryIdx="2" bldStep="ptInSeries"/>
                                            </p:graphicEl>
                                          </p:spTgt>
                                        </p:tgtEl>
                                        <p:attrNameLst>
                                          <p:attrName>style.visibility</p:attrName>
                                        </p:attrNameLst>
                                      </p:cBhvr>
                                      <p:to>
                                        <p:strVal val="visible"/>
                                      </p:to>
                                    </p:set>
                                    <p:animEffect transition="in" filter="fade">
                                      <p:cBhvr>
                                        <p:cTn id="43" dur="500"/>
                                        <p:tgtEl>
                                          <p:spTgt spid="19">
                                            <p:graphicEl>
                                              <a:chart seriesIdx="1" categoryIdx="2" bldStep="ptInSeries"/>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graphicEl>
                                              <a:chart seriesIdx="1" categoryIdx="3" bldStep="ptInSeries"/>
                                            </p:graphicEl>
                                          </p:spTgt>
                                        </p:tgtEl>
                                        <p:attrNameLst>
                                          <p:attrName>style.visibility</p:attrName>
                                        </p:attrNameLst>
                                      </p:cBhvr>
                                      <p:to>
                                        <p:strVal val="visible"/>
                                      </p:to>
                                    </p:set>
                                    <p:animEffect transition="in" filter="fade">
                                      <p:cBhvr>
                                        <p:cTn id="47" dur="500"/>
                                        <p:tgtEl>
                                          <p:spTgt spid="19">
                                            <p:graphicEl>
                                              <a:chart seriesIdx="1" categoryIdx="3" bldStep="ptInSeries"/>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graphicEl>
                                              <a:chart seriesIdx="1" categoryIdx="4" bldStep="ptInSeries"/>
                                            </p:graphicEl>
                                          </p:spTgt>
                                        </p:tgtEl>
                                        <p:attrNameLst>
                                          <p:attrName>style.visibility</p:attrName>
                                        </p:attrNameLst>
                                      </p:cBhvr>
                                      <p:to>
                                        <p:strVal val="visible"/>
                                      </p:to>
                                    </p:set>
                                    <p:animEffect transition="in" filter="fade">
                                      <p:cBhvr>
                                        <p:cTn id="51" dur="500"/>
                                        <p:tgtEl>
                                          <p:spTgt spid="19">
                                            <p:graphicEl>
                                              <a:chart seriesIdx="1" categoryIdx="4" bldStep="ptInSeries"/>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graphicEl>
                                              <a:chart seriesIdx="1" categoryIdx="5" bldStep="ptInSeries"/>
                                            </p:graphicEl>
                                          </p:spTgt>
                                        </p:tgtEl>
                                        <p:attrNameLst>
                                          <p:attrName>style.visibility</p:attrName>
                                        </p:attrNameLst>
                                      </p:cBhvr>
                                      <p:to>
                                        <p:strVal val="visible"/>
                                      </p:to>
                                    </p:set>
                                    <p:animEffect transition="in" filter="fade">
                                      <p:cBhvr>
                                        <p:cTn id="55" dur="500"/>
                                        <p:tgtEl>
                                          <p:spTgt spid="19">
                                            <p:graphicEl>
                                              <a:chart seriesIdx="1" categoryIdx="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Chart bld="seriesEl"/>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E99D8-4A8B-5A40-4D86-CEF5B2469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D0F90-9406-AF2D-7175-0DF81627218B}"/>
              </a:ext>
            </a:extLst>
          </p:cNvPr>
          <p:cNvSpPr>
            <a:spLocks noGrp="1"/>
          </p:cNvSpPr>
          <p:nvPr>
            <p:ph type="title"/>
          </p:nvPr>
        </p:nvSpPr>
        <p:spPr/>
        <p:txBody>
          <a:bodyPr/>
          <a:lstStyle/>
          <a:p>
            <a:r>
              <a:rPr lang="tr-TR" dirty="0"/>
              <a:t>BİLİMSEL FAALİYETLERİMİZ</a:t>
            </a:r>
          </a:p>
        </p:txBody>
      </p:sp>
      <p:graphicFrame>
        <p:nvGraphicFramePr>
          <p:cNvPr id="19" name="Content Placeholder 18">
            <a:extLst>
              <a:ext uri="{FF2B5EF4-FFF2-40B4-BE49-F238E27FC236}">
                <a16:creationId xmlns:a16="http://schemas.microsoft.com/office/drawing/2014/main" id="{AA711287-2D01-A5C1-DE99-A86D6D42741F}"/>
              </a:ext>
            </a:extLst>
          </p:cNvPr>
          <p:cNvGraphicFramePr>
            <a:graphicFrameLocks noGrp="1"/>
          </p:cNvGraphicFramePr>
          <p:nvPr>
            <p:ph idx="1"/>
            <p:extLst>
              <p:ext uri="{D42A27DB-BD31-4B8C-83A1-F6EECF244321}">
                <p14:modId xmlns:p14="http://schemas.microsoft.com/office/powerpoint/2010/main" val="2161940664"/>
              </p:ext>
            </p:extLst>
          </p:nvPr>
        </p:nvGraphicFramePr>
        <p:xfrm>
          <a:off x="1001486" y="1122194"/>
          <a:ext cx="10000343" cy="44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674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7" dur="500"/>
                                        <p:tgtEl>
                                          <p:spTgt spid="19">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graphicEl>
                                              <a:chart seriesIdx="0" categoryIdx="0" bldStep="ptInSeries"/>
                                            </p:graphicEl>
                                          </p:spTgt>
                                        </p:tgtEl>
                                        <p:attrNameLst>
                                          <p:attrName>style.visibility</p:attrName>
                                        </p:attrNameLst>
                                      </p:cBhvr>
                                      <p:to>
                                        <p:strVal val="visible"/>
                                      </p:to>
                                    </p:set>
                                    <p:animEffect transition="in" filter="fade">
                                      <p:cBhvr>
                                        <p:cTn id="11" dur="500"/>
                                        <p:tgtEl>
                                          <p:spTgt spid="19">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graphicEl>
                                              <a:chart seriesIdx="0" categoryIdx="1" bldStep="ptInSeries"/>
                                            </p:graphicEl>
                                          </p:spTgt>
                                        </p:tgtEl>
                                        <p:attrNameLst>
                                          <p:attrName>style.visibility</p:attrName>
                                        </p:attrNameLst>
                                      </p:cBhvr>
                                      <p:to>
                                        <p:strVal val="visible"/>
                                      </p:to>
                                    </p:set>
                                    <p:animEffect transition="in" filter="fade">
                                      <p:cBhvr>
                                        <p:cTn id="15" dur="500"/>
                                        <p:tgtEl>
                                          <p:spTgt spid="19">
                                            <p:graphicEl>
                                              <a:chart seriesIdx="0" categoryIdx="1" bldStep="ptIn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graphicEl>
                                              <a:chart seriesIdx="0" categoryIdx="2" bldStep="ptInSeries"/>
                                            </p:graphicEl>
                                          </p:spTgt>
                                        </p:tgtEl>
                                        <p:attrNameLst>
                                          <p:attrName>style.visibility</p:attrName>
                                        </p:attrNameLst>
                                      </p:cBhvr>
                                      <p:to>
                                        <p:strVal val="visible"/>
                                      </p:to>
                                    </p:set>
                                    <p:animEffect transition="in" filter="fade">
                                      <p:cBhvr>
                                        <p:cTn id="19" dur="500"/>
                                        <p:tgtEl>
                                          <p:spTgt spid="19">
                                            <p:graphicEl>
                                              <a:chart seriesIdx="0" categoryIdx="2" bldStep="ptIn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graphicEl>
                                              <a:chart seriesIdx="0" categoryIdx="3" bldStep="ptInSeries"/>
                                            </p:graphicEl>
                                          </p:spTgt>
                                        </p:tgtEl>
                                        <p:attrNameLst>
                                          <p:attrName>style.visibility</p:attrName>
                                        </p:attrNameLst>
                                      </p:cBhvr>
                                      <p:to>
                                        <p:strVal val="visible"/>
                                      </p:to>
                                    </p:set>
                                    <p:animEffect transition="in" filter="fade">
                                      <p:cBhvr>
                                        <p:cTn id="23" dur="500"/>
                                        <p:tgtEl>
                                          <p:spTgt spid="19">
                                            <p:graphicEl>
                                              <a:chart seriesIdx="0" categoryIdx="3" bldStep="ptIn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graphicEl>
                                              <a:chart seriesIdx="0" categoryIdx="4" bldStep="ptInSeries"/>
                                            </p:graphicEl>
                                          </p:spTgt>
                                        </p:tgtEl>
                                        <p:attrNameLst>
                                          <p:attrName>style.visibility</p:attrName>
                                        </p:attrNameLst>
                                      </p:cBhvr>
                                      <p:to>
                                        <p:strVal val="visible"/>
                                      </p:to>
                                    </p:set>
                                    <p:animEffect transition="in" filter="fade">
                                      <p:cBhvr>
                                        <p:cTn id="27" dur="500"/>
                                        <p:tgtEl>
                                          <p:spTgt spid="19">
                                            <p:graphicEl>
                                              <a:chart seriesIdx="0" categoryIdx="4" bldStep="ptIn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graphicEl>
                                              <a:chart seriesIdx="0" categoryIdx="5" bldStep="ptInSeries"/>
                                            </p:graphicEl>
                                          </p:spTgt>
                                        </p:tgtEl>
                                        <p:attrNameLst>
                                          <p:attrName>style.visibility</p:attrName>
                                        </p:attrNameLst>
                                      </p:cBhvr>
                                      <p:to>
                                        <p:strVal val="visible"/>
                                      </p:to>
                                    </p:set>
                                    <p:animEffect transition="in" filter="fade">
                                      <p:cBhvr>
                                        <p:cTn id="31" dur="500"/>
                                        <p:tgtEl>
                                          <p:spTgt spid="19">
                                            <p:graphicEl>
                                              <a:chart seriesIdx="0" categoryIdx="5" bldStep="ptInSeries"/>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graphicEl>
                                              <a:chart seriesIdx="1" categoryIdx="0" bldStep="ptInSeries"/>
                                            </p:graphicEl>
                                          </p:spTgt>
                                        </p:tgtEl>
                                        <p:attrNameLst>
                                          <p:attrName>style.visibility</p:attrName>
                                        </p:attrNameLst>
                                      </p:cBhvr>
                                      <p:to>
                                        <p:strVal val="visible"/>
                                      </p:to>
                                    </p:set>
                                    <p:animEffect transition="in" filter="fade">
                                      <p:cBhvr>
                                        <p:cTn id="35" dur="500"/>
                                        <p:tgtEl>
                                          <p:spTgt spid="19">
                                            <p:graphicEl>
                                              <a:chart seriesIdx="1" categoryIdx="0" bldStep="ptInSeries"/>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graphicEl>
                                              <a:chart seriesIdx="1" categoryIdx="1" bldStep="ptInSeries"/>
                                            </p:graphicEl>
                                          </p:spTgt>
                                        </p:tgtEl>
                                        <p:attrNameLst>
                                          <p:attrName>style.visibility</p:attrName>
                                        </p:attrNameLst>
                                      </p:cBhvr>
                                      <p:to>
                                        <p:strVal val="visible"/>
                                      </p:to>
                                    </p:set>
                                    <p:animEffect transition="in" filter="fade">
                                      <p:cBhvr>
                                        <p:cTn id="39" dur="500"/>
                                        <p:tgtEl>
                                          <p:spTgt spid="19">
                                            <p:graphicEl>
                                              <a:chart seriesIdx="1" categoryIdx="1" bldStep="ptInSeries"/>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graphicEl>
                                              <a:chart seriesIdx="1" categoryIdx="2" bldStep="ptInSeries"/>
                                            </p:graphicEl>
                                          </p:spTgt>
                                        </p:tgtEl>
                                        <p:attrNameLst>
                                          <p:attrName>style.visibility</p:attrName>
                                        </p:attrNameLst>
                                      </p:cBhvr>
                                      <p:to>
                                        <p:strVal val="visible"/>
                                      </p:to>
                                    </p:set>
                                    <p:animEffect transition="in" filter="fade">
                                      <p:cBhvr>
                                        <p:cTn id="43" dur="500"/>
                                        <p:tgtEl>
                                          <p:spTgt spid="19">
                                            <p:graphicEl>
                                              <a:chart seriesIdx="1" categoryIdx="2" bldStep="ptInSeries"/>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graphicEl>
                                              <a:chart seriesIdx="1" categoryIdx="3" bldStep="ptInSeries"/>
                                            </p:graphicEl>
                                          </p:spTgt>
                                        </p:tgtEl>
                                        <p:attrNameLst>
                                          <p:attrName>style.visibility</p:attrName>
                                        </p:attrNameLst>
                                      </p:cBhvr>
                                      <p:to>
                                        <p:strVal val="visible"/>
                                      </p:to>
                                    </p:set>
                                    <p:animEffect transition="in" filter="fade">
                                      <p:cBhvr>
                                        <p:cTn id="47" dur="500"/>
                                        <p:tgtEl>
                                          <p:spTgt spid="19">
                                            <p:graphicEl>
                                              <a:chart seriesIdx="1" categoryIdx="3" bldStep="ptInSeries"/>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graphicEl>
                                              <a:chart seriesIdx="1" categoryIdx="4" bldStep="ptInSeries"/>
                                            </p:graphicEl>
                                          </p:spTgt>
                                        </p:tgtEl>
                                        <p:attrNameLst>
                                          <p:attrName>style.visibility</p:attrName>
                                        </p:attrNameLst>
                                      </p:cBhvr>
                                      <p:to>
                                        <p:strVal val="visible"/>
                                      </p:to>
                                    </p:set>
                                    <p:animEffect transition="in" filter="fade">
                                      <p:cBhvr>
                                        <p:cTn id="51" dur="500"/>
                                        <p:tgtEl>
                                          <p:spTgt spid="19">
                                            <p:graphicEl>
                                              <a:chart seriesIdx="1" categoryIdx="4" bldStep="ptInSeries"/>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graphicEl>
                                              <a:chart seriesIdx="1" categoryIdx="5" bldStep="ptInSeries"/>
                                            </p:graphicEl>
                                          </p:spTgt>
                                        </p:tgtEl>
                                        <p:attrNameLst>
                                          <p:attrName>style.visibility</p:attrName>
                                        </p:attrNameLst>
                                      </p:cBhvr>
                                      <p:to>
                                        <p:strVal val="visible"/>
                                      </p:to>
                                    </p:set>
                                    <p:animEffect transition="in" filter="fade">
                                      <p:cBhvr>
                                        <p:cTn id="55" dur="500"/>
                                        <p:tgtEl>
                                          <p:spTgt spid="19">
                                            <p:graphicEl>
                                              <a:chart seriesIdx="1" categoryIdx="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Chart bld="seriesEl"/>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B1CF-25CE-2144-7684-831CB414EB42}"/>
              </a:ext>
            </a:extLst>
          </p:cNvPr>
          <p:cNvSpPr>
            <a:spLocks noGrp="1"/>
          </p:cNvSpPr>
          <p:nvPr>
            <p:ph type="title"/>
          </p:nvPr>
        </p:nvSpPr>
        <p:spPr>
          <a:xfrm>
            <a:off x="1527858" y="365126"/>
            <a:ext cx="8255334" cy="931240"/>
          </a:xfrm>
        </p:spPr>
        <p:txBody>
          <a:bodyPr/>
          <a:lstStyle/>
          <a:p>
            <a:r>
              <a:rPr lang="tr-TR" dirty="0" smtClean="0"/>
              <a:t>YILLARA GÖRE YAPILAN ve PLANLANAN ETKİNLİK SAYILARI</a:t>
            </a:r>
            <a:endParaRPr lang="tr-TR" dirty="0"/>
          </a:p>
        </p:txBody>
      </p:sp>
      <p:graphicFrame>
        <p:nvGraphicFramePr>
          <p:cNvPr id="9" name="Tablo 8"/>
          <p:cNvGraphicFramePr>
            <a:graphicFrameLocks noGrp="1"/>
          </p:cNvGraphicFramePr>
          <p:nvPr>
            <p:extLst>
              <p:ext uri="{D42A27DB-BD31-4B8C-83A1-F6EECF244321}">
                <p14:modId xmlns:p14="http://schemas.microsoft.com/office/powerpoint/2010/main" val="2972705892"/>
              </p:ext>
            </p:extLst>
          </p:nvPr>
        </p:nvGraphicFramePr>
        <p:xfrm>
          <a:off x="1286276" y="1456512"/>
          <a:ext cx="8128001" cy="10109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1090533429"/>
                    </a:ext>
                  </a:extLst>
                </a:gridCol>
                <a:gridCol w="1161143">
                  <a:extLst>
                    <a:ext uri="{9D8B030D-6E8A-4147-A177-3AD203B41FA5}">
                      <a16:colId xmlns:a16="http://schemas.microsoft.com/office/drawing/2014/main" val="1513782710"/>
                    </a:ext>
                  </a:extLst>
                </a:gridCol>
                <a:gridCol w="1161143">
                  <a:extLst>
                    <a:ext uri="{9D8B030D-6E8A-4147-A177-3AD203B41FA5}">
                      <a16:colId xmlns:a16="http://schemas.microsoft.com/office/drawing/2014/main" val="3347239199"/>
                    </a:ext>
                  </a:extLst>
                </a:gridCol>
                <a:gridCol w="1161143">
                  <a:extLst>
                    <a:ext uri="{9D8B030D-6E8A-4147-A177-3AD203B41FA5}">
                      <a16:colId xmlns:a16="http://schemas.microsoft.com/office/drawing/2014/main" val="2144350039"/>
                    </a:ext>
                  </a:extLst>
                </a:gridCol>
                <a:gridCol w="1161143">
                  <a:extLst>
                    <a:ext uri="{9D8B030D-6E8A-4147-A177-3AD203B41FA5}">
                      <a16:colId xmlns:a16="http://schemas.microsoft.com/office/drawing/2014/main" val="1297075717"/>
                    </a:ext>
                  </a:extLst>
                </a:gridCol>
                <a:gridCol w="1161143">
                  <a:extLst>
                    <a:ext uri="{9D8B030D-6E8A-4147-A177-3AD203B41FA5}">
                      <a16:colId xmlns:a16="http://schemas.microsoft.com/office/drawing/2014/main" val="134272468"/>
                    </a:ext>
                  </a:extLst>
                </a:gridCol>
                <a:gridCol w="1161143">
                  <a:extLst>
                    <a:ext uri="{9D8B030D-6E8A-4147-A177-3AD203B41FA5}">
                      <a16:colId xmlns:a16="http://schemas.microsoft.com/office/drawing/2014/main" val="2608306726"/>
                    </a:ext>
                  </a:extLst>
                </a:gridCol>
              </a:tblGrid>
              <a:tr h="370840">
                <a:tc>
                  <a:txBody>
                    <a:bodyPr/>
                    <a:lstStyle/>
                    <a:p>
                      <a:pPr algn="ctr"/>
                      <a:r>
                        <a:rPr lang="tr-TR" dirty="0" smtClean="0"/>
                        <a:t>YIL</a:t>
                      </a:r>
                      <a:endParaRPr lang="tr-TR" dirty="0"/>
                    </a:p>
                  </a:txBody>
                  <a:tcPr/>
                </a:tc>
                <a:tc>
                  <a:txBody>
                    <a:bodyPr/>
                    <a:lstStyle/>
                    <a:p>
                      <a:r>
                        <a:rPr lang="tr-TR" dirty="0" smtClean="0"/>
                        <a:t>2023</a:t>
                      </a:r>
                      <a:endParaRPr lang="tr-TR" dirty="0"/>
                    </a:p>
                  </a:txBody>
                  <a:tcPr/>
                </a:tc>
                <a:tc>
                  <a:txBody>
                    <a:bodyPr/>
                    <a:lstStyle/>
                    <a:p>
                      <a:r>
                        <a:rPr lang="tr-TR" dirty="0" smtClean="0"/>
                        <a:t>2024</a:t>
                      </a:r>
                      <a:endParaRPr lang="tr-TR" dirty="0"/>
                    </a:p>
                  </a:txBody>
                  <a:tcPr/>
                </a:tc>
                <a:tc>
                  <a:txBody>
                    <a:bodyPr/>
                    <a:lstStyle/>
                    <a:p>
                      <a:r>
                        <a:rPr lang="tr-TR" dirty="0" smtClean="0"/>
                        <a:t>2025</a:t>
                      </a:r>
                      <a:endParaRPr lang="tr-TR" dirty="0"/>
                    </a:p>
                  </a:txBody>
                  <a:tcPr>
                    <a:solidFill>
                      <a:srgbClr val="FF0000"/>
                    </a:solidFill>
                  </a:tcPr>
                </a:tc>
                <a:tc>
                  <a:txBody>
                    <a:bodyPr/>
                    <a:lstStyle/>
                    <a:p>
                      <a:r>
                        <a:rPr lang="tr-TR" dirty="0" smtClean="0"/>
                        <a:t>2026</a:t>
                      </a:r>
                      <a:endParaRPr lang="tr-TR" dirty="0"/>
                    </a:p>
                  </a:txBody>
                  <a:tcPr/>
                </a:tc>
                <a:tc>
                  <a:txBody>
                    <a:bodyPr/>
                    <a:lstStyle/>
                    <a:p>
                      <a:r>
                        <a:rPr lang="tr-TR" dirty="0" smtClean="0"/>
                        <a:t>2027</a:t>
                      </a:r>
                      <a:endParaRPr lang="tr-TR" dirty="0"/>
                    </a:p>
                  </a:txBody>
                  <a:tcPr/>
                </a:tc>
                <a:tc>
                  <a:txBody>
                    <a:bodyPr/>
                    <a:lstStyle/>
                    <a:p>
                      <a:r>
                        <a:rPr lang="tr-TR" dirty="0" smtClean="0"/>
                        <a:t>2028</a:t>
                      </a:r>
                      <a:endParaRPr lang="tr-TR" dirty="0"/>
                    </a:p>
                  </a:txBody>
                  <a:tcPr/>
                </a:tc>
                <a:extLst>
                  <a:ext uri="{0D108BD9-81ED-4DB2-BD59-A6C34878D82A}">
                    <a16:rowId xmlns:a16="http://schemas.microsoft.com/office/drawing/2014/main" val="1233301867"/>
                  </a:ext>
                </a:extLst>
              </a:tr>
              <a:tr h="370840">
                <a:tc>
                  <a:txBody>
                    <a:bodyPr/>
                    <a:lstStyle/>
                    <a:p>
                      <a:pPr algn="ctr"/>
                      <a:r>
                        <a:rPr lang="tr-TR" dirty="0" smtClean="0"/>
                        <a:t>Etkinlik Sayısı</a:t>
                      </a:r>
                      <a:endParaRPr lang="tr-TR" dirty="0"/>
                    </a:p>
                  </a:txBody>
                  <a:tcPr/>
                </a:tc>
                <a:tc>
                  <a:txBody>
                    <a:bodyPr/>
                    <a:lstStyle/>
                    <a:p>
                      <a:r>
                        <a:rPr lang="tr-TR" dirty="0" smtClean="0"/>
                        <a:t>5</a:t>
                      </a:r>
                      <a:endParaRPr lang="tr-TR" dirty="0"/>
                    </a:p>
                  </a:txBody>
                  <a:tcPr/>
                </a:tc>
                <a:tc>
                  <a:txBody>
                    <a:bodyPr/>
                    <a:lstStyle/>
                    <a:p>
                      <a:r>
                        <a:rPr lang="tr-TR" dirty="0" smtClean="0"/>
                        <a:t>8</a:t>
                      </a:r>
                      <a:endParaRPr lang="tr-TR" dirty="0"/>
                    </a:p>
                  </a:txBody>
                  <a:tcPr/>
                </a:tc>
                <a:tc>
                  <a:txBody>
                    <a:bodyPr/>
                    <a:lstStyle/>
                    <a:p>
                      <a:r>
                        <a:rPr lang="tr-TR" dirty="0" smtClean="0"/>
                        <a:t>11</a:t>
                      </a:r>
                      <a:endParaRPr lang="tr-TR" dirty="0"/>
                    </a:p>
                  </a:txBody>
                  <a:tcPr/>
                </a:tc>
                <a:tc>
                  <a:txBody>
                    <a:bodyPr/>
                    <a:lstStyle/>
                    <a:p>
                      <a:r>
                        <a:rPr lang="tr-TR" dirty="0" smtClean="0"/>
                        <a:t>15</a:t>
                      </a:r>
                      <a:endParaRPr lang="tr-TR" dirty="0"/>
                    </a:p>
                  </a:txBody>
                  <a:tcPr/>
                </a:tc>
                <a:tc>
                  <a:txBody>
                    <a:bodyPr/>
                    <a:lstStyle/>
                    <a:p>
                      <a:r>
                        <a:rPr lang="tr-TR" dirty="0" smtClean="0"/>
                        <a:t>20</a:t>
                      </a:r>
                      <a:endParaRPr lang="tr-TR" dirty="0"/>
                    </a:p>
                  </a:txBody>
                  <a:tcPr/>
                </a:tc>
                <a:tc>
                  <a:txBody>
                    <a:bodyPr/>
                    <a:lstStyle/>
                    <a:p>
                      <a:r>
                        <a:rPr lang="tr-TR" dirty="0" smtClean="0"/>
                        <a:t>25</a:t>
                      </a:r>
                      <a:endParaRPr lang="tr-TR" dirty="0"/>
                    </a:p>
                  </a:txBody>
                  <a:tcPr/>
                </a:tc>
                <a:extLst>
                  <a:ext uri="{0D108BD9-81ED-4DB2-BD59-A6C34878D82A}">
                    <a16:rowId xmlns:a16="http://schemas.microsoft.com/office/drawing/2014/main" val="2439546443"/>
                  </a:ext>
                </a:extLst>
              </a:tr>
            </a:tbl>
          </a:graphicData>
        </a:graphic>
      </p:graphicFrame>
    </p:spTree>
    <p:extLst>
      <p:ext uri="{BB962C8B-B14F-4D97-AF65-F5344CB8AC3E}">
        <p14:creationId xmlns:p14="http://schemas.microsoft.com/office/powerpoint/2010/main" val="1812005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B1CF-25CE-2144-7684-831CB414EB42}"/>
              </a:ext>
            </a:extLst>
          </p:cNvPr>
          <p:cNvSpPr>
            <a:spLocks noGrp="1"/>
          </p:cNvSpPr>
          <p:nvPr>
            <p:ph type="title"/>
          </p:nvPr>
        </p:nvSpPr>
        <p:spPr/>
        <p:txBody>
          <a:bodyPr/>
          <a:lstStyle/>
          <a:p>
            <a:r>
              <a:rPr lang="tr-TR" dirty="0"/>
              <a:t>ETKİNLİKLERİMİZ</a:t>
            </a:r>
          </a:p>
        </p:txBody>
      </p:sp>
      <p:sp>
        <p:nvSpPr>
          <p:cNvPr id="3" name="Content Placeholder 2">
            <a:extLst>
              <a:ext uri="{FF2B5EF4-FFF2-40B4-BE49-F238E27FC236}">
                <a16:creationId xmlns:a16="http://schemas.microsoft.com/office/drawing/2014/main" id="{2F70E187-D73A-D0A9-3E8C-D4C72A4E3D69}"/>
              </a:ext>
            </a:extLst>
          </p:cNvPr>
          <p:cNvSpPr>
            <a:spLocks noGrp="1"/>
          </p:cNvSpPr>
          <p:nvPr>
            <p:ph idx="1"/>
          </p:nvPr>
        </p:nvSpPr>
        <p:spPr/>
        <p:txBody>
          <a:bodyPr/>
          <a:lstStyle/>
          <a:p>
            <a:pPr marL="0" indent="0">
              <a:buNone/>
            </a:pPr>
            <a:r>
              <a:rPr lang="tr-TR" dirty="0"/>
              <a:t/>
            </a:r>
            <a:br>
              <a:rPr lang="tr-TR" dirty="0"/>
            </a:br>
            <a:endParaRPr lang="tr-TR" dirty="0"/>
          </a:p>
        </p:txBody>
      </p:sp>
      <p:sp>
        <p:nvSpPr>
          <p:cNvPr id="6" name="Content Placeholder 5">
            <a:extLst>
              <a:ext uri="{FF2B5EF4-FFF2-40B4-BE49-F238E27FC236}">
                <a16:creationId xmlns:a16="http://schemas.microsoft.com/office/drawing/2014/main" id="{B81AE92B-CE42-C7F7-006F-3712D3D89624}"/>
              </a:ext>
            </a:extLst>
          </p:cNvPr>
          <p:cNvSpPr>
            <a:spLocks noGrp="1"/>
          </p:cNvSpPr>
          <p:nvPr>
            <p:ph idx="15"/>
          </p:nvPr>
        </p:nvSpPr>
        <p:spPr>
          <a:xfrm>
            <a:off x="1" y="3718829"/>
            <a:ext cx="5878285" cy="2257426"/>
          </a:xfrm>
        </p:spPr>
        <p:txBody>
          <a:bodyPr/>
          <a:lstStyle/>
          <a:p>
            <a:pPr marL="0" indent="0">
              <a:buNone/>
            </a:pPr>
            <a:r>
              <a:rPr lang="tr-TR" b="1" dirty="0"/>
              <a:t>25.02.2025 </a:t>
            </a:r>
            <a:r>
              <a:rPr lang="tr-TR" dirty="0" smtClean="0"/>
              <a:t>Üniversitemizde </a:t>
            </a:r>
            <a:r>
              <a:rPr lang="tr-TR" dirty="0"/>
              <a:t>Yabancı Dil Eğitimi </a:t>
            </a:r>
            <a:r>
              <a:rPr lang="tr-TR" dirty="0" err="1"/>
              <a:t>Çalıştayı</a:t>
            </a:r>
            <a:r>
              <a:rPr lang="tr-TR" dirty="0"/>
              <a:t> düzenlendi.</a:t>
            </a:r>
          </a:p>
        </p:txBody>
      </p:sp>
      <p:pic>
        <p:nvPicPr>
          <p:cNvPr id="12" name="Resim Yer Tutucusu 11"/>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2766" b="12766"/>
          <a:stretch>
            <a:fillRect/>
          </a:stretch>
        </p:blipFill>
        <p:spPr>
          <a:xfrm>
            <a:off x="5878286" y="3718830"/>
            <a:ext cx="6313714" cy="2257425"/>
          </a:xfrm>
        </p:spPr>
      </p:pic>
      <p:pic>
        <p:nvPicPr>
          <p:cNvPr id="14" name="Resim Yer Tutucusu 1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6911" b="16911"/>
          <a:stretch>
            <a:fillRect/>
          </a:stretch>
        </p:blipFill>
        <p:spPr>
          <a:xfrm>
            <a:off x="5878286" y="1084217"/>
            <a:ext cx="6313714" cy="2562271"/>
          </a:xfrm>
        </p:spPr>
      </p:pic>
      <p:sp>
        <p:nvSpPr>
          <p:cNvPr id="16" name="Dikdörtgen 15"/>
          <p:cNvSpPr/>
          <p:nvPr/>
        </p:nvSpPr>
        <p:spPr>
          <a:xfrm>
            <a:off x="1" y="1368708"/>
            <a:ext cx="5878285" cy="1384995"/>
          </a:xfrm>
          <a:prstGeom prst="rect">
            <a:avLst/>
          </a:prstGeom>
        </p:spPr>
        <p:txBody>
          <a:bodyPr wrap="square">
            <a:spAutoFit/>
          </a:bodyPr>
          <a:lstStyle/>
          <a:p>
            <a:r>
              <a:rPr lang="tr-TR" sz="2800" b="1" dirty="0" smtClean="0"/>
              <a:t>28.01.2025</a:t>
            </a:r>
            <a:r>
              <a:rPr lang="tr-TR" sz="2800" b="1" dirty="0"/>
              <a:t> </a:t>
            </a:r>
            <a:r>
              <a:rPr lang="tr-TR" sz="2800" dirty="0"/>
              <a:t>Hazırlık Programı Akademik Kurul ve Değerlendirme </a:t>
            </a:r>
            <a:r>
              <a:rPr lang="tr-TR" sz="2800" dirty="0" smtClean="0"/>
              <a:t>Toplantısı gerçekleştirildi.</a:t>
            </a:r>
            <a:endParaRPr lang="tr-TR" sz="2800" dirty="0"/>
          </a:p>
        </p:txBody>
      </p:sp>
    </p:spTree>
    <p:extLst>
      <p:ext uri="{BB962C8B-B14F-4D97-AF65-F5344CB8AC3E}">
        <p14:creationId xmlns:p14="http://schemas.microsoft.com/office/powerpoint/2010/main" val="3649077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ETKİNLİKLERİMİZ</a:t>
            </a:r>
          </a:p>
        </p:txBody>
      </p:sp>
      <p:sp>
        <p:nvSpPr>
          <p:cNvPr id="3" name="İçerik Yer Tutucusu 2"/>
          <p:cNvSpPr>
            <a:spLocks noGrp="1"/>
          </p:cNvSpPr>
          <p:nvPr>
            <p:ph idx="1"/>
          </p:nvPr>
        </p:nvSpPr>
        <p:spPr>
          <a:xfrm>
            <a:off x="1" y="1388963"/>
            <a:ext cx="5969726" cy="2257426"/>
          </a:xfrm>
        </p:spPr>
        <p:txBody>
          <a:bodyPr>
            <a:normAutofit fontScale="92500" lnSpcReduction="10000"/>
          </a:bodyPr>
          <a:lstStyle/>
          <a:p>
            <a:pPr marL="0" indent="0">
              <a:buNone/>
            </a:pPr>
            <a:r>
              <a:rPr lang="tr-TR" b="1" dirty="0"/>
              <a:t>10.03.2025 </a:t>
            </a:r>
            <a:r>
              <a:rPr lang="tr-TR" dirty="0"/>
              <a:t>Yüksekokulumuz Müdürü Prof. Dr. Erhan </a:t>
            </a:r>
            <a:r>
              <a:rPr lang="tr-TR" dirty="0" err="1"/>
              <a:t>AKIN’ın</a:t>
            </a:r>
            <a:r>
              <a:rPr lang="tr-TR" dirty="0"/>
              <a:t> Hazırlık Sınıflarındaki Eğitim Çalışmalarına Katılım Gösterdi</a:t>
            </a:r>
          </a:p>
          <a:p>
            <a:pPr marL="0" indent="0">
              <a:buNone/>
            </a:pPr>
            <a:r>
              <a:rPr lang="tr-TR" dirty="0"/>
              <a:t/>
            </a:r>
            <a:br>
              <a:rPr lang="tr-TR" dirty="0"/>
            </a:br>
            <a:r>
              <a:rPr lang="tr-TR" dirty="0"/>
              <a:t/>
            </a:r>
            <a:br>
              <a:rPr lang="tr-TR" dirty="0"/>
            </a:br>
            <a:endParaRPr lang="tr-TR" dirty="0"/>
          </a:p>
        </p:txBody>
      </p:sp>
      <p:sp>
        <p:nvSpPr>
          <p:cNvPr id="6" name="İçerik Yer Tutucusu 5"/>
          <p:cNvSpPr>
            <a:spLocks noGrp="1"/>
          </p:cNvSpPr>
          <p:nvPr>
            <p:ph idx="15"/>
          </p:nvPr>
        </p:nvSpPr>
        <p:spPr>
          <a:xfrm>
            <a:off x="2" y="3718829"/>
            <a:ext cx="5969726" cy="2257426"/>
          </a:xfrm>
        </p:spPr>
        <p:txBody>
          <a:bodyPr/>
          <a:lstStyle/>
          <a:p>
            <a:pPr marL="0" indent="0">
              <a:buNone/>
            </a:pPr>
            <a:r>
              <a:rPr lang="tr-TR" b="1" dirty="0"/>
              <a:t>04.05.2025 </a:t>
            </a:r>
            <a:r>
              <a:rPr lang="tr-TR" dirty="0"/>
              <a:t> Siirt Liseler Arası İngilizce Bilgi Yarışması Gerçekleştirildi.</a:t>
            </a:r>
          </a:p>
        </p:txBody>
      </p:sp>
      <p:pic>
        <p:nvPicPr>
          <p:cNvPr id="14" name="Resim Yer Tutucusu 13"/>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5969728" y="3646389"/>
            <a:ext cx="6222272" cy="2470049"/>
          </a:xfrm>
        </p:spPr>
      </p:pic>
      <p:pic>
        <p:nvPicPr>
          <p:cNvPr id="19" name="Resim Yer Tutucusu 1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6911" b="16911"/>
          <a:stretch>
            <a:fillRect/>
          </a:stretch>
        </p:blipFill>
        <p:spPr>
          <a:xfrm>
            <a:off x="5969728" y="1071155"/>
            <a:ext cx="6079398" cy="2575334"/>
          </a:xfrm>
        </p:spPr>
      </p:pic>
    </p:spTree>
    <p:extLst>
      <p:ext uri="{BB962C8B-B14F-4D97-AF65-F5344CB8AC3E}">
        <p14:creationId xmlns:p14="http://schemas.microsoft.com/office/powerpoint/2010/main" val="250215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ETKİNLİKLERİMİZ</a:t>
            </a:r>
          </a:p>
        </p:txBody>
      </p:sp>
      <p:sp>
        <p:nvSpPr>
          <p:cNvPr id="3" name="İçerik Yer Tutucusu 2"/>
          <p:cNvSpPr>
            <a:spLocks noGrp="1"/>
          </p:cNvSpPr>
          <p:nvPr>
            <p:ph idx="1"/>
          </p:nvPr>
        </p:nvSpPr>
        <p:spPr>
          <a:xfrm>
            <a:off x="1" y="1071154"/>
            <a:ext cx="5643154" cy="2575235"/>
          </a:xfrm>
        </p:spPr>
        <p:txBody>
          <a:bodyPr>
            <a:normAutofit/>
          </a:bodyPr>
          <a:lstStyle/>
          <a:p>
            <a:pPr marL="0" indent="0">
              <a:buNone/>
            </a:pPr>
            <a:r>
              <a:rPr lang="tr-TR" b="1" dirty="0"/>
              <a:t>1</a:t>
            </a:r>
            <a:r>
              <a:rPr lang="tr-TR" b="1" dirty="0" smtClean="0"/>
              <a:t>1.05.2025</a:t>
            </a:r>
            <a:r>
              <a:rPr lang="tr-TR" b="1" dirty="0"/>
              <a:t> </a:t>
            </a:r>
            <a:r>
              <a:rPr lang="tr-TR" dirty="0" smtClean="0"/>
              <a:t>Etkinliği</a:t>
            </a:r>
            <a:r>
              <a:rPr lang="tr-TR" dirty="0"/>
              <a:t> </a:t>
            </a:r>
            <a:r>
              <a:rPr lang="tr-TR" dirty="0" smtClean="0"/>
              <a:t>Gerçekleştirildi.</a:t>
            </a:r>
          </a:p>
          <a:p>
            <a:pPr marL="0" indent="0">
              <a:buNone/>
            </a:pPr>
            <a:r>
              <a:rPr lang="tr-TR" dirty="0"/>
              <a:t>2024-2025 Yılı Mezuniyet Töreni Düzenlendi</a:t>
            </a:r>
          </a:p>
          <a:p>
            <a:pPr marL="0" indent="0">
              <a:buNone/>
            </a:pPr>
            <a:r>
              <a:rPr lang="tr-TR" dirty="0"/>
              <a:t/>
            </a:r>
            <a:br>
              <a:rPr lang="tr-TR" dirty="0"/>
            </a:br>
            <a:endParaRPr lang="tr-TR" dirty="0"/>
          </a:p>
        </p:txBody>
      </p:sp>
      <p:sp>
        <p:nvSpPr>
          <p:cNvPr id="6" name="İçerik Yer Tutucusu 5"/>
          <p:cNvSpPr>
            <a:spLocks noGrp="1"/>
          </p:cNvSpPr>
          <p:nvPr>
            <p:ph idx="15"/>
          </p:nvPr>
        </p:nvSpPr>
        <p:spPr>
          <a:xfrm>
            <a:off x="1" y="3718829"/>
            <a:ext cx="5277393" cy="2257426"/>
          </a:xfrm>
        </p:spPr>
        <p:txBody>
          <a:bodyPr/>
          <a:lstStyle/>
          <a:p>
            <a:pPr marL="0" indent="0">
              <a:buNone/>
            </a:pPr>
            <a:r>
              <a:rPr lang="tr-TR" b="1" dirty="0" smtClean="0"/>
              <a:t>21.05.2025</a:t>
            </a:r>
            <a:r>
              <a:rPr lang="tr-TR" b="1" dirty="0"/>
              <a:t>  </a:t>
            </a:r>
            <a:r>
              <a:rPr lang="tr-TR" dirty="0"/>
              <a:t> Yüksekokulumuz Yabancı Dil Hazırlık Sınıfları Köy Okulu </a:t>
            </a:r>
            <a:r>
              <a:rPr lang="tr-TR" dirty="0" smtClean="0"/>
              <a:t>Etkinliği</a:t>
            </a:r>
            <a:endParaRPr lang="tr-TR" dirty="0"/>
          </a:p>
        </p:txBody>
      </p:sp>
      <p:pic>
        <p:nvPicPr>
          <p:cNvPr id="5" name="Resim Yer Tutucusu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911" b="16911"/>
          <a:stretch>
            <a:fillRect/>
          </a:stretch>
        </p:blipFill>
        <p:spPr>
          <a:xfrm>
            <a:off x="5643156" y="3636963"/>
            <a:ext cx="6548844" cy="2489517"/>
          </a:xfrm>
        </p:spPr>
      </p:pic>
      <p:pic>
        <p:nvPicPr>
          <p:cNvPr id="11" name="Resim Yer Tutucusu 1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6525" b="6525"/>
          <a:stretch>
            <a:fillRect/>
          </a:stretch>
        </p:blipFill>
        <p:spPr>
          <a:xfrm>
            <a:off x="5643156" y="1071154"/>
            <a:ext cx="6548844" cy="2565809"/>
          </a:xfrm>
        </p:spPr>
      </p:pic>
    </p:spTree>
    <p:extLst>
      <p:ext uri="{BB962C8B-B14F-4D97-AF65-F5344CB8AC3E}">
        <p14:creationId xmlns:p14="http://schemas.microsoft.com/office/powerpoint/2010/main" val="366526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ETKİNLİKLERİMİZ</a:t>
            </a:r>
          </a:p>
        </p:txBody>
      </p:sp>
      <p:sp>
        <p:nvSpPr>
          <p:cNvPr id="3" name="İçerik Yer Tutucusu 2"/>
          <p:cNvSpPr>
            <a:spLocks noGrp="1"/>
          </p:cNvSpPr>
          <p:nvPr>
            <p:ph idx="1"/>
          </p:nvPr>
        </p:nvSpPr>
        <p:spPr>
          <a:xfrm>
            <a:off x="0" y="1058091"/>
            <a:ext cx="5630091" cy="2588298"/>
          </a:xfrm>
        </p:spPr>
        <p:txBody>
          <a:bodyPr/>
          <a:lstStyle/>
          <a:p>
            <a:pPr marL="0" indent="0">
              <a:buNone/>
            </a:pPr>
            <a:r>
              <a:rPr lang="tr-TR" b="1" dirty="0" smtClean="0"/>
              <a:t>22.05.2025</a:t>
            </a:r>
            <a:r>
              <a:rPr lang="tr-TR" b="1" dirty="0"/>
              <a:t>   </a:t>
            </a:r>
            <a:r>
              <a:rPr lang="tr-TR" dirty="0"/>
              <a:t>Yüksekokulumuz İngilizce Hazırlık Sınıfları 1.Yılsonu Etkinliği</a:t>
            </a:r>
            <a:br>
              <a:rPr lang="tr-TR" dirty="0"/>
            </a:br>
            <a:r>
              <a:rPr lang="tr-TR" dirty="0"/>
              <a:t>Gerçekleştirildi.</a:t>
            </a:r>
          </a:p>
        </p:txBody>
      </p:sp>
      <p:sp>
        <p:nvSpPr>
          <p:cNvPr id="6" name="İçerik Yer Tutucusu 5"/>
          <p:cNvSpPr>
            <a:spLocks noGrp="1"/>
          </p:cNvSpPr>
          <p:nvPr>
            <p:ph idx="15"/>
          </p:nvPr>
        </p:nvSpPr>
        <p:spPr>
          <a:xfrm>
            <a:off x="1" y="3718829"/>
            <a:ext cx="5852159" cy="2257426"/>
          </a:xfrm>
        </p:spPr>
        <p:txBody>
          <a:bodyPr/>
          <a:lstStyle/>
          <a:p>
            <a:pPr marL="0" indent="0">
              <a:buNone/>
            </a:pPr>
            <a:r>
              <a:rPr lang="tr-TR" b="1" dirty="0"/>
              <a:t>02.06.2025  </a:t>
            </a:r>
            <a:r>
              <a:rPr lang="tr-TR" dirty="0"/>
              <a:t>Yüksekokulumuz İngilizce Hazırlık Sınıfları 2.Yılsonu Etkinliği</a:t>
            </a:r>
            <a:br>
              <a:rPr lang="tr-TR" dirty="0"/>
            </a:br>
            <a:r>
              <a:rPr lang="tr-TR" dirty="0"/>
              <a:t>Gerçekleştirildi.</a:t>
            </a:r>
          </a:p>
        </p:txBody>
      </p:sp>
      <p:pic>
        <p:nvPicPr>
          <p:cNvPr id="7" name="Resim Yer Tutucusu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911" b="16911"/>
          <a:stretch>
            <a:fillRect/>
          </a:stretch>
        </p:blipFill>
        <p:spPr>
          <a:xfrm>
            <a:off x="5852160" y="3554415"/>
            <a:ext cx="6339839" cy="2545940"/>
          </a:xfrm>
        </p:spPr>
      </p:pic>
      <p:pic>
        <p:nvPicPr>
          <p:cNvPr id="9" name="Resim Yer Tutucusu 8"/>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16911" b="16911"/>
          <a:stretch>
            <a:fillRect/>
          </a:stretch>
        </p:blipFill>
        <p:spPr>
          <a:xfrm>
            <a:off x="5852160" y="1058092"/>
            <a:ext cx="6339840" cy="2496322"/>
          </a:xfrm>
        </p:spPr>
      </p:pic>
    </p:spTree>
    <p:extLst>
      <p:ext uri="{BB962C8B-B14F-4D97-AF65-F5344CB8AC3E}">
        <p14:creationId xmlns:p14="http://schemas.microsoft.com/office/powerpoint/2010/main" val="174127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6898-63E9-644E-C967-2037EE938B17}"/>
              </a:ext>
            </a:extLst>
          </p:cNvPr>
          <p:cNvSpPr>
            <a:spLocks noGrp="1"/>
          </p:cNvSpPr>
          <p:nvPr>
            <p:ph type="title"/>
          </p:nvPr>
        </p:nvSpPr>
        <p:spPr/>
        <p:txBody>
          <a:bodyPr/>
          <a:lstStyle/>
          <a:p>
            <a:r>
              <a:rPr lang="tr-TR" dirty="0"/>
              <a:t>Misyon</a:t>
            </a:r>
          </a:p>
        </p:txBody>
      </p:sp>
      <p:sp>
        <p:nvSpPr>
          <p:cNvPr id="3" name="Content Placeholder 2">
            <a:extLst>
              <a:ext uri="{FF2B5EF4-FFF2-40B4-BE49-F238E27FC236}">
                <a16:creationId xmlns:a16="http://schemas.microsoft.com/office/drawing/2014/main" id="{5B671540-89FF-6CC1-1347-C91D8A92F5B9}"/>
              </a:ext>
            </a:extLst>
          </p:cNvPr>
          <p:cNvSpPr>
            <a:spLocks noGrp="1"/>
          </p:cNvSpPr>
          <p:nvPr>
            <p:ph idx="1"/>
          </p:nvPr>
        </p:nvSpPr>
        <p:spPr>
          <a:xfrm>
            <a:off x="838200" y="1388962"/>
            <a:ext cx="10569606" cy="3990905"/>
          </a:xfrm>
        </p:spPr>
        <p:txBody>
          <a:bodyPr>
            <a:noAutofit/>
          </a:bodyPr>
          <a:lstStyle/>
          <a:p>
            <a:pPr marL="0" indent="0" algn="just">
              <a:buNone/>
            </a:pPr>
            <a:r>
              <a:rPr lang="tr-TR" dirty="0" smtClean="0"/>
              <a:t>Bilimin </a:t>
            </a:r>
            <a:r>
              <a:rPr lang="tr-TR" dirty="0"/>
              <a:t>Işığında, kaliteli ve çağdaş  bir </a:t>
            </a:r>
            <a:r>
              <a:rPr lang="tr-TR" dirty="0" smtClean="0"/>
              <a:t>eğitim çizgisinde</a:t>
            </a:r>
            <a:r>
              <a:rPr lang="tr-TR" dirty="0"/>
              <a:t>, </a:t>
            </a:r>
            <a:r>
              <a:rPr lang="tr-TR" dirty="0" smtClean="0"/>
              <a:t>Üniversitemizin</a:t>
            </a:r>
          </a:p>
          <a:p>
            <a:pPr marL="0" indent="0" algn="just">
              <a:buNone/>
            </a:pPr>
            <a:r>
              <a:rPr lang="tr-TR" dirty="0" smtClean="0"/>
              <a:t>  Fakülte </a:t>
            </a:r>
            <a:r>
              <a:rPr lang="tr-TR" dirty="0"/>
              <a:t>  ve  Yüksekokul  öğrencilerine eğitimleri  boyunca  kişisel  </a:t>
            </a:r>
            <a:endParaRPr lang="tr-TR" dirty="0" smtClean="0"/>
          </a:p>
          <a:p>
            <a:pPr marL="0" indent="0" algn="just">
              <a:buNone/>
            </a:pPr>
            <a:r>
              <a:rPr lang="tr-TR" dirty="0" smtClean="0"/>
              <a:t>gelişimlerini </a:t>
            </a:r>
            <a:r>
              <a:rPr lang="tr-TR" dirty="0"/>
              <a:t>arttırmak için gerekli olan yabancı dili işlevsel şekilde kullanabilmelerine katkıda bulunacak insan kaynakları başta olmak üzere her türlü alt yapıyı oluşturmak ve Uluslararası ölçütlerde ölçme- değerlendirme yapmak,  açtığı kurslarda öğrencilerin ve diğer isteklilerin yabancı dil öğrenimi konusunda taleplerini karşılayarak  dil yeteneklerini Ulusal ve Uluslar arası sınavlar bazında geliştirmek ve yükseltmektir.</a:t>
            </a:r>
          </a:p>
          <a:p>
            <a:pPr marL="0" indent="0">
              <a:buNone/>
            </a:pPr>
            <a:r>
              <a:rPr lang="tr-TR" dirty="0"/>
              <a:t>                </a:t>
            </a:r>
          </a:p>
        </p:txBody>
      </p:sp>
    </p:spTree>
    <p:extLst>
      <p:ext uri="{BB962C8B-B14F-4D97-AF65-F5344CB8AC3E}">
        <p14:creationId xmlns:p14="http://schemas.microsoft.com/office/powerpoint/2010/main" val="1880216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ETKİNLİKLERİMİZ</a:t>
            </a:r>
          </a:p>
        </p:txBody>
      </p:sp>
      <p:sp>
        <p:nvSpPr>
          <p:cNvPr id="3" name="İçerik Yer Tutucusu 2"/>
          <p:cNvSpPr>
            <a:spLocks noGrp="1"/>
          </p:cNvSpPr>
          <p:nvPr>
            <p:ph idx="1"/>
          </p:nvPr>
        </p:nvSpPr>
        <p:spPr>
          <a:xfrm>
            <a:off x="1" y="1388963"/>
            <a:ext cx="5003074" cy="2257426"/>
          </a:xfrm>
        </p:spPr>
        <p:txBody>
          <a:bodyPr/>
          <a:lstStyle/>
          <a:p>
            <a:r>
              <a:rPr lang="tr-TR" b="1" dirty="0" smtClean="0"/>
              <a:t>29.09.2025</a:t>
            </a:r>
            <a:r>
              <a:rPr lang="tr-TR" b="1" dirty="0"/>
              <a:t>  </a:t>
            </a:r>
            <a:r>
              <a:rPr lang="tr-TR" dirty="0"/>
              <a:t>İlk Dersimiz </a:t>
            </a:r>
            <a:r>
              <a:rPr lang="tr-TR" dirty="0" smtClean="0"/>
              <a:t>Filistin </a:t>
            </a:r>
            <a:endParaRPr lang="tr-TR" dirty="0"/>
          </a:p>
          <a:p>
            <a:pPr marL="0" indent="0">
              <a:buNone/>
            </a:pPr>
            <a:endParaRPr lang="tr-TR" dirty="0"/>
          </a:p>
        </p:txBody>
      </p:sp>
      <p:sp>
        <p:nvSpPr>
          <p:cNvPr id="6" name="İçerik Yer Tutucusu 5"/>
          <p:cNvSpPr>
            <a:spLocks noGrp="1"/>
          </p:cNvSpPr>
          <p:nvPr>
            <p:ph idx="15"/>
          </p:nvPr>
        </p:nvSpPr>
        <p:spPr>
          <a:xfrm>
            <a:off x="2" y="3718829"/>
            <a:ext cx="5656216" cy="2257426"/>
          </a:xfrm>
        </p:spPr>
        <p:txBody>
          <a:bodyPr/>
          <a:lstStyle/>
          <a:p>
            <a:r>
              <a:rPr lang="tr-TR" b="1" dirty="0" smtClean="0"/>
              <a:t>16.10.2025 </a:t>
            </a:r>
            <a:r>
              <a:rPr lang="tr-TR" dirty="0"/>
              <a:t>2025-26 Eğitim Öğretim Yılı Bilgilendirme Toplantısı (Oryantasyon)</a:t>
            </a:r>
          </a:p>
          <a:p>
            <a:pPr marL="0" indent="0">
              <a:buNone/>
            </a:pPr>
            <a:r>
              <a:rPr lang="tr-TR" dirty="0"/>
              <a:t/>
            </a:r>
            <a:br>
              <a:rPr lang="tr-TR" dirty="0"/>
            </a:br>
            <a:endParaRPr lang="tr-TR" dirty="0"/>
          </a:p>
        </p:txBody>
      </p:sp>
      <p:pic>
        <p:nvPicPr>
          <p:cNvPr id="8" name="Resim Yer Tutucusu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911" b="16911"/>
          <a:stretch>
            <a:fillRect/>
          </a:stretch>
        </p:blipFill>
        <p:spPr>
          <a:xfrm>
            <a:off x="5656218" y="1031967"/>
            <a:ext cx="6392907" cy="2614522"/>
          </a:xfrm>
        </p:spPr>
      </p:pic>
      <p:pic>
        <p:nvPicPr>
          <p:cNvPr id="10" name="Resim Yer Tutucusu 9"/>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16911" b="16911"/>
          <a:stretch>
            <a:fillRect/>
          </a:stretch>
        </p:blipFill>
        <p:spPr>
          <a:xfrm>
            <a:off x="5656218" y="3646389"/>
            <a:ext cx="6392907" cy="2467027"/>
          </a:xfrm>
        </p:spPr>
      </p:pic>
    </p:spTree>
    <p:extLst>
      <p:ext uri="{BB962C8B-B14F-4D97-AF65-F5344CB8AC3E}">
        <p14:creationId xmlns:p14="http://schemas.microsoft.com/office/powerpoint/2010/main" val="3211924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ETKİNLİKLERİMİZ</a:t>
            </a:r>
          </a:p>
        </p:txBody>
      </p:sp>
      <p:sp>
        <p:nvSpPr>
          <p:cNvPr id="3" name="İçerik Yer Tutucusu 2"/>
          <p:cNvSpPr>
            <a:spLocks noGrp="1"/>
          </p:cNvSpPr>
          <p:nvPr>
            <p:ph idx="1"/>
          </p:nvPr>
        </p:nvSpPr>
        <p:spPr/>
        <p:txBody>
          <a:bodyPr/>
          <a:lstStyle/>
          <a:p>
            <a:pPr marL="0" indent="0">
              <a:buNone/>
            </a:pPr>
            <a:r>
              <a:rPr lang="tr-TR" b="1" dirty="0" smtClean="0"/>
              <a:t>20.11.2025 Çeviri Rotası Topluluğu kuruldu.</a:t>
            </a:r>
            <a:endParaRPr lang="tr-TR" dirty="0"/>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0288" y="1051560"/>
            <a:ext cx="3368040" cy="2526030"/>
          </a:xfrm>
          <a:prstGeom prst="rect">
            <a:avLst/>
          </a:prstGeom>
        </p:spPr>
      </p:pic>
    </p:spTree>
    <p:extLst>
      <p:ext uri="{BB962C8B-B14F-4D97-AF65-F5344CB8AC3E}">
        <p14:creationId xmlns:p14="http://schemas.microsoft.com/office/powerpoint/2010/main" val="2163117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2026 Yılı içi Hedeflenen Etkinlikler</a:t>
            </a:r>
            <a:endParaRPr lang="tr-TR" dirty="0"/>
          </a:p>
        </p:txBody>
      </p:sp>
      <p:sp>
        <p:nvSpPr>
          <p:cNvPr id="3" name="İçerik Yer Tutucusu 2"/>
          <p:cNvSpPr>
            <a:spLocks noGrp="1"/>
          </p:cNvSpPr>
          <p:nvPr>
            <p:ph idx="1"/>
          </p:nvPr>
        </p:nvSpPr>
        <p:spPr>
          <a:xfrm>
            <a:off x="838200" y="1388962"/>
            <a:ext cx="7254240" cy="4170589"/>
          </a:xfrm>
        </p:spPr>
        <p:txBody>
          <a:bodyPr>
            <a:normAutofit fontScale="92500" lnSpcReduction="10000"/>
          </a:bodyPr>
          <a:lstStyle/>
          <a:p>
            <a:r>
              <a:rPr lang="tr-TR" dirty="0" smtClean="0"/>
              <a:t>UNİDES Projesi kabul edildi.</a:t>
            </a:r>
          </a:p>
          <a:p>
            <a:endParaRPr lang="tr-TR" dirty="0" smtClean="0"/>
          </a:p>
          <a:p>
            <a:r>
              <a:rPr lang="tr-TR" dirty="0" smtClean="0"/>
              <a:t>03.04.2026 </a:t>
            </a:r>
            <a:r>
              <a:rPr lang="tr-TR" dirty="0"/>
              <a:t>Çeviri Rotası Topluluğu YDS </a:t>
            </a:r>
            <a:r>
              <a:rPr lang="tr-TR" dirty="0" smtClean="0"/>
              <a:t>Etkinliği Gerçekleştirildi.</a:t>
            </a:r>
            <a:endParaRPr lang="tr-TR" dirty="0"/>
          </a:p>
          <a:p>
            <a:endParaRPr lang="tr-TR" dirty="0" smtClean="0"/>
          </a:p>
          <a:p>
            <a:r>
              <a:rPr lang="tr-TR" dirty="0" smtClean="0"/>
              <a:t>10.04.2026 </a:t>
            </a:r>
            <a:r>
              <a:rPr lang="tr-TR" dirty="0"/>
              <a:t>Çevirmeden Çeviri Mühendisine Semineri gerçekleştirildi</a:t>
            </a:r>
            <a:r>
              <a:rPr lang="tr-TR" dirty="0" smtClean="0"/>
              <a:t>.</a:t>
            </a:r>
          </a:p>
          <a:p>
            <a:endParaRPr lang="tr-TR" dirty="0" smtClean="0"/>
          </a:p>
          <a:p>
            <a:r>
              <a:rPr lang="tr-TR" dirty="0" smtClean="0"/>
              <a:t>Köy Okulu Ziyareti Gerçekleştirilecek.</a:t>
            </a:r>
          </a:p>
          <a:p>
            <a:r>
              <a:rPr lang="tr-TR" dirty="0" smtClean="0"/>
              <a:t>Yılsonu Tiyatro etkinliği düzenlenecek.</a:t>
            </a:r>
            <a:endParaRPr lang="tr-TR" dirty="0"/>
          </a:p>
          <a:p>
            <a:endParaRPr lang="tr-TR" dirty="0"/>
          </a:p>
        </p:txBody>
      </p:sp>
      <p:pic>
        <p:nvPicPr>
          <p:cNvPr id="7" name="İçerik Yer Tutucusu 6"/>
          <p:cNvPicPr>
            <a:picLocks noGrp="1" noChangeAspect="1"/>
          </p:cNvPicPr>
          <p:nvPr>
            <p:ph idx="15"/>
          </p:nvPr>
        </p:nvPicPr>
        <p:blipFill>
          <a:blip r:embed="rId2" cstate="print">
            <a:extLst>
              <a:ext uri="{28A0092B-C50C-407E-A947-70E740481C1C}">
                <a14:useLocalDpi xmlns:a14="http://schemas.microsoft.com/office/drawing/2010/main" val="0"/>
              </a:ext>
            </a:extLst>
          </a:blip>
          <a:stretch>
            <a:fillRect/>
          </a:stretch>
        </p:blipFill>
        <p:spPr>
          <a:xfrm>
            <a:off x="8683894" y="1186625"/>
            <a:ext cx="3185017" cy="4246691"/>
          </a:xfrm>
        </p:spPr>
      </p:pic>
    </p:spTree>
    <p:extLst>
      <p:ext uri="{BB962C8B-B14F-4D97-AF65-F5344CB8AC3E}">
        <p14:creationId xmlns:p14="http://schemas.microsoft.com/office/powerpoint/2010/main" val="2632824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Gerçekleştirilen Taleplerimiz</a:t>
            </a:r>
            <a:endParaRPr lang="tr-TR" dirty="0"/>
          </a:p>
        </p:txBody>
      </p:sp>
      <p:sp>
        <p:nvSpPr>
          <p:cNvPr id="3" name="İçerik Yer Tutucusu 2"/>
          <p:cNvSpPr>
            <a:spLocks noGrp="1"/>
          </p:cNvSpPr>
          <p:nvPr>
            <p:ph idx="1"/>
          </p:nvPr>
        </p:nvSpPr>
        <p:spPr>
          <a:xfrm>
            <a:off x="838200" y="1388963"/>
            <a:ext cx="9384792" cy="2257426"/>
          </a:xfrm>
        </p:spPr>
        <p:txBody>
          <a:bodyPr>
            <a:normAutofit/>
          </a:bodyPr>
          <a:lstStyle/>
          <a:p>
            <a:r>
              <a:rPr lang="tr-TR" dirty="0" smtClean="0"/>
              <a:t>İngilizce Mütercim Tercümanlık Bölümünün Yüksekokulumuz ve Fen Edebiyat Fakültesi olarak iki ayrı birimde Eğitim-Öğretimin yürütülmesi. </a:t>
            </a:r>
          </a:p>
          <a:p>
            <a:r>
              <a:rPr lang="tr-TR" dirty="0" smtClean="0"/>
              <a:t>MEB’den Almanca Öğretmeni görevlendirilmesi</a:t>
            </a:r>
            <a:endParaRPr lang="tr-TR" dirty="0"/>
          </a:p>
        </p:txBody>
      </p:sp>
      <p:sp>
        <p:nvSpPr>
          <p:cNvPr id="6" name="İçerik Yer Tutucusu 5"/>
          <p:cNvSpPr>
            <a:spLocks noGrp="1"/>
          </p:cNvSpPr>
          <p:nvPr>
            <p:ph idx="15"/>
          </p:nvPr>
        </p:nvSpPr>
        <p:spPr/>
        <p:txBody>
          <a:bodyPr/>
          <a:lstStyle/>
          <a:p>
            <a:r>
              <a:rPr lang="tr-TR" dirty="0" smtClean="0"/>
              <a:t>Öğrenci İşlerine Banko Alınması</a:t>
            </a:r>
            <a:endParaRPr lang="tr-TR" dirty="0"/>
          </a:p>
        </p:txBody>
      </p:sp>
    </p:spTree>
    <p:extLst>
      <p:ext uri="{BB962C8B-B14F-4D97-AF65-F5344CB8AC3E}">
        <p14:creationId xmlns:p14="http://schemas.microsoft.com/office/powerpoint/2010/main" val="3547883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GELECEĞE YÖNELİK HEDEFLER ve YENİLİKLER</a:t>
            </a:r>
            <a:endParaRPr lang="tr-TR" dirty="0"/>
          </a:p>
        </p:txBody>
      </p:sp>
      <p:sp>
        <p:nvSpPr>
          <p:cNvPr id="3" name="İçerik Yer Tutucusu 2"/>
          <p:cNvSpPr>
            <a:spLocks noGrp="1"/>
          </p:cNvSpPr>
          <p:nvPr>
            <p:ph idx="1"/>
          </p:nvPr>
        </p:nvSpPr>
        <p:spPr>
          <a:xfrm>
            <a:off x="156754" y="1045029"/>
            <a:ext cx="11808823" cy="5081451"/>
          </a:xfrm>
        </p:spPr>
        <p:txBody>
          <a:bodyPr>
            <a:normAutofit/>
          </a:bodyPr>
          <a:lstStyle/>
          <a:p>
            <a:pPr marL="914400" lvl="1" indent="-457200">
              <a:buAutoNum type="arabicPeriod"/>
            </a:pPr>
            <a:r>
              <a:rPr lang="tr-TR" dirty="0" smtClean="0"/>
              <a:t>Hedef:</a:t>
            </a:r>
          </a:p>
          <a:p>
            <a:pPr marL="457200" lvl="1" indent="0">
              <a:buNone/>
            </a:pPr>
            <a:endParaRPr lang="tr-TR" dirty="0" smtClean="0"/>
          </a:p>
          <a:p>
            <a:pPr lvl="1" algn="just"/>
            <a:r>
              <a:rPr lang="tr-TR" dirty="0" smtClean="0"/>
              <a:t>(Bu Yıl</a:t>
            </a:r>
            <a:r>
              <a:rPr lang="tr-TR" dirty="0"/>
              <a:t>) </a:t>
            </a:r>
            <a:r>
              <a:rPr lang="tr-TR" dirty="0" smtClean="0"/>
              <a:t>2026’da </a:t>
            </a:r>
            <a:r>
              <a:rPr lang="tr-TR" dirty="0">
                <a:latin typeface="Times New Roman" panose="02020603050405020304" pitchFamily="18" charset="0"/>
                <a:ea typeface="Times New Roman" panose="02020603050405020304" pitchFamily="18" charset="0"/>
              </a:rPr>
              <a:t>Öğrencilere yönelik en az iki farklı AI uygulamasının (örneğin konuşma partneri ve yazma asistanı) pilot olarak uygulanması ve belirli derslerde entegrasyonunun sağlanması planlanmaktadır. Öğrencilerden geri bildirim toplanarak değerlendirme süreci yürütülecektir. </a:t>
            </a:r>
            <a:endParaRPr lang="tr-TR" dirty="0" smtClean="0">
              <a:latin typeface="Times New Roman" panose="02020603050405020304" pitchFamily="18" charset="0"/>
              <a:ea typeface="Times New Roman" panose="02020603050405020304" pitchFamily="18" charset="0"/>
            </a:endParaRPr>
          </a:p>
          <a:p>
            <a:pPr lvl="1" algn="just"/>
            <a:r>
              <a:rPr lang="tr-TR" dirty="0" smtClean="0"/>
              <a:t>(Gelecek Yıl) 2027’de </a:t>
            </a:r>
            <a:r>
              <a:rPr lang="tr-TR" dirty="0">
                <a:latin typeface="Times New Roman" panose="02020603050405020304" pitchFamily="18" charset="0"/>
                <a:ea typeface="Times New Roman" panose="02020603050405020304" pitchFamily="18" charset="0"/>
              </a:rPr>
              <a:t>Uygulamaların daha geniş kitlelere ulaştırılması, müfredata entegre edilmesi ve öğretim elemanlarına bu sistemlerin kullanımı konusunda eğitim verilmesi hedeflenmektedir. Ayrıca öğrenci performans verileri analiz edilerek sistemde iyileştirmeler yapılacaktır.</a:t>
            </a:r>
            <a:endParaRPr lang="tr-TR" dirty="0"/>
          </a:p>
          <a:p>
            <a:pPr lvl="1" algn="just"/>
            <a:r>
              <a:rPr lang="tr-TR" dirty="0"/>
              <a:t>(</a:t>
            </a:r>
            <a:r>
              <a:rPr lang="tr-TR" dirty="0" smtClean="0"/>
              <a:t>İki </a:t>
            </a:r>
            <a:r>
              <a:rPr lang="tr-TR" dirty="0"/>
              <a:t>Yıl sonra) </a:t>
            </a:r>
            <a:r>
              <a:rPr lang="tr-TR" dirty="0" smtClean="0"/>
              <a:t>2028’de </a:t>
            </a:r>
            <a:r>
              <a:rPr lang="tr-TR" dirty="0">
                <a:latin typeface="Times New Roman" panose="02020603050405020304" pitchFamily="18" charset="0"/>
                <a:ea typeface="Times New Roman" panose="02020603050405020304" pitchFamily="18" charset="0"/>
              </a:rPr>
              <a:t>AI uygulamalarının tüm hazırlık sınıflarında standart destekleyici araç olarak kullanılması, öğretim sürecine aktif katkı sağlaması ve öğrenci başarısına etkisinin ölçülmesi planlanmaktadır</a:t>
            </a:r>
            <a:r>
              <a:rPr lang="tr-TR" dirty="0" smtClean="0">
                <a:latin typeface="Times New Roman" panose="02020603050405020304" pitchFamily="18" charset="0"/>
                <a:ea typeface="Times New Roman" panose="02020603050405020304" pitchFamily="18" charset="0"/>
              </a:rPr>
              <a:t>.</a:t>
            </a:r>
          </a:p>
          <a:p>
            <a:pPr marL="0" indent="0">
              <a:buNone/>
            </a:pPr>
            <a:endParaRPr lang="tr-TR" dirty="0"/>
          </a:p>
        </p:txBody>
      </p:sp>
    </p:spTree>
    <p:extLst>
      <p:ext uri="{BB962C8B-B14F-4D97-AF65-F5344CB8AC3E}">
        <p14:creationId xmlns:p14="http://schemas.microsoft.com/office/powerpoint/2010/main" val="4245654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93617" y="444137"/>
            <a:ext cx="7384648" cy="666206"/>
          </a:xfrm>
        </p:spPr>
        <p:txBody>
          <a:bodyPr>
            <a:normAutofit/>
          </a:bodyPr>
          <a:lstStyle/>
          <a:p>
            <a:r>
              <a:rPr lang="tr-TR" dirty="0" smtClean="0"/>
              <a:t>GELECEĞE YÖNELİK HEDEFLER ve YENİLİKLER</a:t>
            </a:r>
            <a:endParaRPr lang="tr-TR" dirty="0"/>
          </a:p>
        </p:txBody>
      </p:sp>
      <p:sp>
        <p:nvSpPr>
          <p:cNvPr id="3" name="İçerik Yer Tutucusu 2"/>
          <p:cNvSpPr>
            <a:spLocks noGrp="1"/>
          </p:cNvSpPr>
          <p:nvPr>
            <p:ph idx="1"/>
          </p:nvPr>
        </p:nvSpPr>
        <p:spPr>
          <a:xfrm>
            <a:off x="222069" y="1110343"/>
            <a:ext cx="11652067" cy="4911633"/>
          </a:xfrm>
        </p:spPr>
        <p:txBody>
          <a:bodyPr>
            <a:normAutofit lnSpcReduction="10000"/>
          </a:bodyPr>
          <a:lstStyle/>
          <a:p>
            <a:pPr lvl="1"/>
            <a:r>
              <a:rPr lang="tr-TR" dirty="0" smtClean="0"/>
              <a:t>2. Hedef:</a:t>
            </a:r>
          </a:p>
          <a:p>
            <a:pPr marL="457200" lvl="1" indent="0">
              <a:buNone/>
            </a:pPr>
            <a:endParaRPr lang="tr-TR" dirty="0" smtClean="0"/>
          </a:p>
          <a:p>
            <a:pPr lvl="1" algn="just"/>
            <a:r>
              <a:rPr lang="tr-TR" dirty="0" smtClean="0"/>
              <a:t>(</a:t>
            </a:r>
            <a:r>
              <a:rPr lang="tr-TR" dirty="0"/>
              <a:t>Bu Yıl) </a:t>
            </a:r>
            <a:r>
              <a:rPr lang="tr-TR" dirty="0" smtClean="0"/>
              <a:t>2026’da </a:t>
            </a:r>
            <a:r>
              <a:rPr lang="tr-TR" dirty="0" smtClean="0">
                <a:latin typeface="Times New Roman" panose="02020603050405020304" pitchFamily="18" charset="0"/>
                <a:ea typeface="Times New Roman" panose="02020603050405020304" pitchFamily="18" charset="0"/>
              </a:rPr>
              <a:t>Mevcut kadro ihtiyacının tespiti yapılacak, yeni alımlar için ilan süreçleri başlatılacaktır. İngilizce Mütercim Tercümanlık Bölümüne Almanca ve Yabancı Diller Bölümüne İngilizce yeterliliği yüksek öğretim elemanları tercih edilecektir. Böylece hem Yüksekokulun ihtiyaçları karşılanmış olacak hem de diğer birimlerden gelen mesleki İngilizce ve </a:t>
            </a:r>
            <a:r>
              <a:rPr lang="tr-TR" dirty="0" err="1" smtClean="0">
                <a:latin typeface="Times New Roman" panose="02020603050405020304" pitchFamily="18" charset="0"/>
                <a:ea typeface="Times New Roman" panose="02020603050405020304" pitchFamily="18" charset="0"/>
              </a:rPr>
              <a:t>almanca</a:t>
            </a:r>
            <a:r>
              <a:rPr lang="tr-TR" dirty="0" smtClean="0">
                <a:latin typeface="Times New Roman" panose="02020603050405020304" pitchFamily="18" charset="0"/>
                <a:ea typeface="Times New Roman" panose="02020603050405020304" pitchFamily="18" charset="0"/>
              </a:rPr>
              <a:t> derslerinin verilmesi talepleri karşılanacak.</a:t>
            </a:r>
          </a:p>
          <a:p>
            <a:pPr marL="457200" lvl="1" indent="0" algn="just">
              <a:buNone/>
            </a:pPr>
            <a:endParaRPr lang="tr-TR" dirty="0" smtClean="0">
              <a:latin typeface="Times New Roman" panose="02020603050405020304" pitchFamily="18" charset="0"/>
              <a:ea typeface="Times New Roman" panose="02020603050405020304" pitchFamily="18" charset="0"/>
            </a:endParaRPr>
          </a:p>
          <a:p>
            <a:pPr lvl="1" algn="just"/>
            <a:r>
              <a:rPr lang="tr-TR" dirty="0" smtClean="0"/>
              <a:t>(Gelecek Yıl) 2027’de </a:t>
            </a:r>
            <a:r>
              <a:rPr lang="tr-TR" dirty="0">
                <a:latin typeface="Times New Roman" panose="02020603050405020304" pitchFamily="18" charset="0"/>
                <a:ea typeface="Times New Roman" panose="02020603050405020304" pitchFamily="18" charset="0"/>
              </a:rPr>
              <a:t>Yeni alınan öğretim elemanlarının oryantasyon süreci tamamlanacak, görev dağılımları yapılacak ve ders yükleri planlanacaktır. Ayrıca mevcut personelin mesleki gelişimi için hizmet içi eğitimler düzenlenecektir. </a:t>
            </a:r>
            <a:endParaRPr lang="tr-TR" dirty="0" smtClean="0">
              <a:latin typeface="Times New Roman" panose="02020603050405020304" pitchFamily="18" charset="0"/>
              <a:ea typeface="Times New Roman" panose="02020603050405020304" pitchFamily="18" charset="0"/>
            </a:endParaRPr>
          </a:p>
          <a:p>
            <a:pPr marL="457200" lvl="1" indent="0" algn="just">
              <a:buNone/>
            </a:pPr>
            <a:endParaRPr lang="tr-TR" dirty="0" smtClean="0">
              <a:latin typeface="Times New Roman" panose="02020603050405020304" pitchFamily="18" charset="0"/>
              <a:ea typeface="Times New Roman" panose="02020603050405020304" pitchFamily="18" charset="0"/>
            </a:endParaRPr>
          </a:p>
          <a:p>
            <a:pPr lvl="1" algn="just"/>
            <a:r>
              <a:rPr lang="tr-TR" dirty="0" smtClean="0"/>
              <a:t>(</a:t>
            </a:r>
            <a:r>
              <a:rPr lang="tr-TR" dirty="0"/>
              <a:t>İki Yıl sonra) </a:t>
            </a:r>
            <a:r>
              <a:rPr lang="tr-TR" dirty="0" smtClean="0"/>
              <a:t>2028’de </a:t>
            </a:r>
            <a:r>
              <a:rPr lang="tr-TR" dirty="0">
                <a:latin typeface="Times New Roman" panose="02020603050405020304" pitchFamily="18" charset="0"/>
                <a:ea typeface="Times New Roman" panose="02020603050405020304" pitchFamily="18" charset="0"/>
              </a:rPr>
              <a:t>Öğretim elemanı sayısında sürdürülebilir bir artış sağlanmış olacak, öğrenci-öğretmen oranı iyileştirilecek ve sunulan ders çeşitliliği artırılacaktır. </a:t>
            </a:r>
            <a:endParaRPr lang="tr-TR" dirty="0"/>
          </a:p>
        </p:txBody>
      </p:sp>
    </p:spTree>
    <p:extLst>
      <p:ext uri="{BB962C8B-B14F-4D97-AF65-F5344CB8AC3E}">
        <p14:creationId xmlns:p14="http://schemas.microsoft.com/office/powerpoint/2010/main" val="3990913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4E16D-E2D4-D174-2915-9F97B8F0990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5391475-44DA-6E4B-86BA-AEE0DE1430E9}"/>
              </a:ext>
            </a:extLst>
          </p:cNvPr>
          <p:cNvSpPr>
            <a:spLocks noGrp="1"/>
          </p:cNvSpPr>
          <p:nvPr>
            <p:ph type="title"/>
          </p:nvPr>
        </p:nvSpPr>
        <p:spPr/>
        <p:txBody>
          <a:bodyPr/>
          <a:lstStyle/>
          <a:p>
            <a:r>
              <a:rPr lang="tr-TR" dirty="0"/>
              <a:t>TALEPLER ve ÖNERİLER</a:t>
            </a:r>
          </a:p>
        </p:txBody>
      </p:sp>
      <p:sp>
        <p:nvSpPr>
          <p:cNvPr id="3" name="İçerik Yer Tutucusu 2">
            <a:extLst>
              <a:ext uri="{FF2B5EF4-FFF2-40B4-BE49-F238E27FC236}">
                <a16:creationId xmlns:a16="http://schemas.microsoft.com/office/drawing/2014/main" id="{D4174172-B5C0-2404-C7AD-A97999AFBF0D}"/>
              </a:ext>
            </a:extLst>
          </p:cNvPr>
          <p:cNvSpPr>
            <a:spLocks noGrp="1"/>
          </p:cNvSpPr>
          <p:nvPr>
            <p:ph idx="1"/>
          </p:nvPr>
        </p:nvSpPr>
        <p:spPr>
          <a:xfrm>
            <a:off x="1" y="875211"/>
            <a:ext cx="12096206" cy="5251269"/>
          </a:xfrm>
        </p:spPr>
        <p:txBody>
          <a:bodyPr>
            <a:noAutofit/>
          </a:bodyPr>
          <a:lstStyle/>
          <a:p>
            <a:pPr algn="just">
              <a:lnSpc>
                <a:spcPct val="150000"/>
              </a:lnSpc>
              <a:buSzPts val="1000"/>
              <a:tabLst>
                <a:tab pos="457200" algn="l"/>
              </a:tabLst>
            </a:pPr>
            <a:r>
              <a:rPr lang="tr-TR" sz="2500" dirty="0" smtClean="0">
                <a:ea typeface="Times New Roman" panose="02020603050405020304" pitchFamily="18" charset="0"/>
              </a:rPr>
              <a:t>Yüksekokulumuzun en  önemli eksiği olan Hizmet binasının yapılarak birimize tahsis edilmesi </a:t>
            </a:r>
          </a:p>
          <a:p>
            <a:pPr lvl="0" algn="just">
              <a:lnSpc>
                <a:spcPct val="150000"/>
              </a:lnSpc>
              <a:buSzPts val="1000"/>
              <a:tabLst>
                <a:tab pos="457200" algn="l"/>
              </a:tabLst>
            </a:pPr>
            <a:r>
              <a:rPr lang="tr-TR" sz="2500" dirty="0">
                <a:solidFill>
                  <a:prstClr val="black"/>
                </a:solidFill>
                <a:ea typeface="Times New Roman" panose="02020603050405020304" pitchFamily="18" charset="0"/>
              </a:rPr>
              <a:t>Yüksekokulun e</a:t>
            </a:r>
            <a:r>
              <a:rPr lang="tr-TR" sz="2500" dirty="0" smtClean="0">
                <a:solidFill>
                  <a:prstClr val="black"/>
                </a:solidFill>
                <a:ea typeface="Times New Roman" panose="02020603050405020304" pitchFamily="18" charset="0"/>
              </a:rPr>
              <a:t>ğitim amaçlı teknolojik </a:t>
            </a:r>
            <a:r>
              <a:rPr lang="tr-TR" sz="2500" dirty="0">
                <a:solidFill>
                  <a:prstClr val="black"/>
                </a:solidFill>
                <a:ea typeface="Times New Roman" panose="02020603050405020304" pitchFamily="18" charset="0"/>
              </a:rPr>
              <a:t>araçlarla donatılması :</a:t>
            </a:r>
            <a:endParaRPr lang="tr-TR" sz="2500" dirty="0" smtClean="0">
              <a:solidFill>
                <a:prstClr val="black"/>
              </a:solidFill>
              <a:ea typeface="Times New Roman" panose="02020603050405020304" pitchFamily="18" charset="0"/>
            </a:endParaRPr>
          </a:p>
          <a:p>
            <a:pPr marL="0" lvl="0" indent="0" algn="just">
              <a:lnSpc>
                <a:spcPct val="150000"/>
              </a:lnSpc>
              <a:buSzPts val="1000"/>
              <a:buNone/>
              <a:tabLst>
                <a:tab pos="457200" algn="l"/>
              </a:tabLst>
            </a:pPr>
            <a:r>
              <a:rPr lang="tr-TR" sz="2500" dirty="0" smtClean="0">
                <a:ea typeface="Times New Roman" panose="02020603050405020304" pitchFamily="18" charset="0"/>
              </a:rPr>
              <a:t>    Bilgisayar Laboratuvarı-Akıllı Tahta-Yeni Teknoloji Bilgisayarlar vb.</a:t>
            </a:r>
          </a:p>
          <a:p>
            <a:pPr algn="just">
              <a:lnSpc>
                <a:spcPct val="150000"/>
              </a:lnSpc>
              <a:buSzPts val="1000"/>
              <a:tabLst>
                <a:tab pos="457200" algn="l"/>
              </a:tabLst>
            </a:pPr>
            <a:r>
              <a:rPr lang="tr-TR" sz="2500" dirty="0" smtClean="0">
                <a:ea typeface="Times New Roman" panose="02020603050405020304" pitchFamily="18" charset="0"/>
              </a:rPr>
              <a:t>AI </a:t>
            </a:r>
            <a:r>
              <a:rPr lang="tr-TR" sz="2500" dirty="0">
                <a:ea typeface="Times New Roman" panose="02020603050405020304" pitchFamily="18" charset="0"/>
              </a:rPr>
              <a:t>tabanlı uygulamaların lisans temini ve teknik altyapısının sağlanabilmesi için üniversite yönetiminden bütçe ve bilişim desteği talep edilmektedir.</a:t>
            </a:r>
          </a:p>
          <a:p>
            <a:pPr algn="just">
              <a:lnSpc>
                <a:spcPct val="150000"/>
              </a:lnSpc>
              <a:buSzPts val="1000"/>
              <a:tabLst>
                <a:tab pos="457200" algn="l"/>
              </a:tabLst>
            </a:pPr>
            <a:r>
              <a:rPr lang="tr-TR" sz="2500" dirty="0" smtClean="0">
                <a:ea typeface="Times New Roman" panose="02020603050405020304" pitchFamily="18" charset="0"/>
              </a:rPr>
              <a:t>Öğretim </a:t>
            </a:r>
            <a:r>
              <a:rPr lang="tr-TR" sz="2500" dirty="0">
                <a:ea typeface="Times New Roman" panose="02020603050405020304" pitchFamily="18" charset="0"/>
              </a:rPr>
              <a:t>elemanı alım süreçlerinin hızlandırılması ve Yabancı Diller Bölümü’ne özgü nitelikli kadro ilanlarının açılması hususunda destek beklenmektedir</a:t>
            </a:r>
            <a:r>
              <a:rPr lang="tr-TR" sz="2500" dirty="0" smtClean="0">
                <a:ea typeface="Times New Roman" panose="02020603050405020304" pitchFamily="18" charset="0"/>
              </a:rPr>
              <a:t>.</a:t>
            </a:r>
            <a:endParaRPr lang="tr-TR" sz="2500" dirty="0">
              <a:ea typeface="Times New Roman" panose="02020603050405020304" pitchFamily="18" charset="0"/>
            </a:endParaRPr>
          </a:p>
        </p:txBody>
      </p:sp>
    </p:spTree>
    <p:extLst>
      <p:ext uri="{BB962C8B-B14F-4D97-AF65-F5344CB8AC3E}">
        <p14:creationId xmlns:p14="http://schemas.microsoft.com/office/powerpoint/2010/main" val="2690596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4E16D-E2D4-D174-2915-9F97B8F0990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5391475-44DA-6E4B-86BA-AEE0DE1430E9}"/>
              </a:ext>
            </a:extLst>
          </p:cNvPr>
          <p:cNvSpPr>
            <a:spLocks noGrp="1"/>
          </p:cNvSpPr>
          <p:nvPr>
            <p:ph type="title"/>
          </p:nvPr>
        </p:nvSpPr>
        <p:spPr/>
        <p:txBody>
          <a:bodyPr/>
          <a:lstStyle/>
          <a:p>
            <a:r>
              <a:rPr lang="tr-TR" dirty="0"/>
              <a:t>TALEPLER ve ÖNERİLER</a:t>
            </a:r>
          </a:p>
        </p:txBody>
      </p:sp>
      <p:sp>
        <p:nvSpPr>
          <p:cNvPr id="3" name="İçerik Yer Tutucusu 2">
            <a:extLst>
              <a:ext uri="{FF2B5EF4-FFF2-40B4-BE49-F238E27FC236}">
                <a16:creationId xmlns:a16="http://schemas.microsoft.com/office/drawing/2014/main" id="{D4174172-B5C0-2404-C7AD-A97999AFBF0D}"/>
              </a:ext>
            </a:extLst>
          </p:cNvPr>
          <p:cNvSpPr>
            <a:spLocks noGrp="1"/>
          </p:cNvSpPr>
          <p:nvPr>
            <p:ph idx="1"/>
          </p:nvPr>
        </p:nvSpPr>
        <p:spPr>
          <a:xfrm>
            <a:off x="0" y="1296366"/>
            <a:ext cx="12096206" cy="5251269"/>
          </a:xfrm>
        </p:spPr>
        <p:txBody>
          <a:bodyPr>
            <a:noAutofit/>
          </a:bodyPr>
          <a:lstStyle/>
          <a:p>
            <a:pPr algn="just">
              <a:lnSpc>
                <a:spcPct val="150000"/>
              </a:lnSpc>
              <a:buSzPts val="1000"/>
              <a:tabLst>
                <a:tab pos="457200" algn="l"/>
              </a:tabLst>
            </a:pPr>
            <a:r>
              <a:rPr lang="tr-TR" sz="2500" dirty="0" smtClean="0">
                <a:ea typeface="Times New Roman" panose="02020603050405020304" pitchFamily="18" charset="0"/>
              </a:rPr>
              <a:t>Profesörlük </a:t>
            </a:r>
            <a:r>
              <a:rPr lang="tr-TR" sz="2500" dirty="0" err="1" smtClean="0">
                <a:ea typeface="Times New Roman" panose="02020603050405020304" pitchFamily="18" charset="0"/>
              </a:rPr>
              <a:t>ünvanı</a:t>
            </a:r>
            <a:r>
              <a:rPr lang="tr-TR" sz="2500" dirty="0" smtClean="0">
                <a:ea typeface="Times New Roman" panose="02020603050405020304" pitchFamily="18" charset="0"/>
              </a:rPr>
              <a:t> alan </a:t>
            </a:r>
            <a:r>
              <a:rPr lang="tr-TR" sz="2500" dirty="0" smtClean="0">
                <a:ea typeface="Times New Roman" panose="02020603050405020304" pitchFamily="18" charset="0"/>
              </a:rPr>
              <a:t>Öğretim üyesi personelimize kadro </a:t>
            </a:r>
            <a:r>
              <a:rPr lang="tr-TR" sz="2500" dirty="0" smtClean="0">
                <a:ea typeface="Times New Roman" panose="02020603050405020304" pitchFamily="18" charset="0"/>
              </a:rPr>
              <a:t>tahsisinin yapılması</a:t>
            </a:r>
            <a:endParaRPr lang="tr-TR" sz="2500" dirty="0">
              <a:ea typeface="Times New Roman" panose="02020603050405020304" pitchFamily="18" charset="0"/>
            </a:endParaRPr>
          </a:p>
        </p:txBody>
      </p:sp>
    </p:spTree>
    <p:extLst>
      <p:ext uri="{BB962C8B-B14F-4D97-AF65-F5344CB8AC3E}">
        <p14:creationId xmlns:p14="http://schemas.microsoft.com/office/powerpoint/2010/main" val="2514048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8279" y="1435881"/>
            <a:ext cx="10515600" cy="4351338"/>
          </a:xfrm>
        </p:spPr>
        <p:txBody>
          <a:bodyPr/>
          <a:lstStyle/>
          <a:p>
            <a:endParaRPr lang="tr-TR" dirty="0"/>
          </a:p>
          <a:p>
            <a:endParaRPr lang="tr-TR" dirty="0"/>
          </a:p>
        </p:txBody>
      </p:sp>
      <p:sp>
        <p:nvSpPr>
          <p:cNvPr id="5" name="Dikdörtgen 4"/>
          <p:cNvSpPr/>
          <p:nvPr/>
        </p:nvSpPr>
        <p:spPr>
          <a:xfrm>
            <a:off x="1659891" y="616773"/>
            <a:ext cx="2751074" cy="461665"/>
          </a:xfrm>
          <a:prstGeom prst="rect">
            <a:avLst/>
          </a:prstGeom>
        </p:spPr>
        <p:txBody>
          <a:bodyPr wrap="none">
            <a:spAutoFit/>
          </a:bodyPr>
          <a:lstStyle/>
          <a:p>
            <a:r>
              <a:rPr lang="tr-TR" sz="2400" b="1" dirty="0">
                <a:latin typeface="Times New Roman" panose="02020603050405020304" pitchFamily="18" charset="0"/>
                <a:cs typeface="Times New Roman" panose="02020603050405020304" pitchFamily="18" charset="0"/>
              </a:rPr>
              <a:t>TEHDİTLERİMİZ</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54"/>
            <a:ext cx="12172011" cy="6858001"/>
          </a:xfrm>
          <a:prstGeom prst="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242598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D34E-C33F-70F4-E89F-3504E8DC531C}"/>
              </a:ext>
            </a:extLst>
          </p:cNvPr>
          <p:cNvSpPr>
            <a:spLocks noGrp="1"/>
          </p:cNvSpPr>
          <p:nvPr>
            <p:ph type="title"/>
          </p:nvPr>
        </p:nvSpPr>
        <p:spPr/>
        <p:txBody>
          <a:bodyPr/>
          <a:lstStyle/>
          <a:p>
            <a:r>
              <a:rPr lang="tr-TR" dirty="0"/>
              <a:t>Vizyon</a:t>
            </a:r>
          </a:p>
        </p:txBody>
      </p:sp>
      <p:sp>
        <p:nvSpPr>
          <p:cNvPr id="3" name="Content Placeholder 2">
            <a:extLst>
              <a:ext uri="{FF2B5EF4-FFF2-40B4-BE49-F238E27FC236}">
                <a16:creationId xmlns:a16="http://schemas.microsoft.com/office/drawing/2014/main" id="{325F51EA-936F-91BB-5FF0-44A7E249EB87}"/>
              </a:ext>
            </a:extLst>
          </p:cNvPr>
          <p:cNvSpPr>
            <a:spLocks noGrp="1"/>
          </p:cNvSpPr>
          <p:nvPr>
            <p:ph idx="1"/>
          </p:nvPr>
        </p:nvSpPr>
        <p:spPr>
          <a:xfrm>
            <a:off x="838200" y="1388963"/>
            <a:ext cx="9264588" cy="3049872"/>
          </a:xfrm>
        </p:spPr>
        <p:txBody>
          <a:bodyPr>
            <a:normAutofit/>
          </a:bodyPr>
          <a:lstStyle/>
          <a:p>
            <a:pPr marL="0" indent="0" algn="just">
              <a:buNone/>
            </a:pPr>
            <a:r>
              <a:rPr lang="tr-TR" dirty="0" smtClean="0"/>
              <a:t>	Çağdaş </a:t>
            </a:r>
            <a:r>
              <a:rPr lang="tr-TR" dirty="0"/>
              <a:t>Eğitim-Öğretim yöntemlerini ve güncel araç-gereçleri etkin bir biçimde kullanarak, gerek hazırlık öğrencilerinin ve kurs öğrencilerinin yabancı dil eğitiminden azami derecede yararlanmalarını sağlamak ve öğrencilerimizin yurt dışındaki üniversite programlarını  takip edebilecek düzeyde yabancı dil becerilerini geliştirmektir. </a:t>
            </a:r>
          </a:p>
          <a:p>
            <a:pPr marL="0" indent="0">
              <a:buNone/>
            </a:pPr>
            <a:endParaRPr lang="tr-TR" dirty="0"/>
          </a:p>
        </p:txBody>
      </p:sp>
    </p:spTree>
    <p:extLst>
      <p:ext uri="{BB962C8B-B14F-4D97-AF65-F5344CB8AC3E}">
        <p14:creationId xmlns:p14="http://schemas.microsoft.com/office/powerpoint/2010/main" val="110975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8DEF-7666-A08E-C11F-5BCDAF8F347D}"/>
              </a:ext>
            </a:extLst>
          </p:cNvPr>
          <p:cNvSpPr>
            <a:spLocks noGrp="1"/>
          </p:cNvSpPr>
          <p:nvPr>
            <p:ph type="title"/>
          </p:nvPr>
        </p:nvSpPr>
        <p:spPr/>
        <p:txBody>
          <a:bodyPr>
            <a:normAutofit fontScale="90000"/>
          </a:bodyPr>
          <a:lstStyle/>
          <a:p>
            <a:endParaRPr lang="tr-TR" dirty="0"/>
          </a:p>
        </p:txBody>
      </p:sp>
      <p:sp>
        <p:nvSpPr>
          <p:cNvPr id="3" name="Text Placeholder 2">
            <a:extLst>
              <a:ext uri="{FF2B5EF4-FFF2-40B4-BE49-F238E27FC236}">
                <a16:creationId xmlns:a16="http://schemas.microsoft.com/office/drawing/2014/main" id="{2D338A51-BCA6-F98A-E85C-D57166EECA57}"/>
              </a:ext>
            </a:extLst>
          </p:cNvPr>
          <p:cNvSpPr>
            <a:spLocks noGrp="1"/>
          </p:cNvSpPr>
          <p:nvPr>
            <p:ph type="body" sz="quarter" idx="13"/>
          </p:nvPr>
        </p:nvSpPr>
        <p:spPr>
          <a:solidFill>
            <a:schemeClr val="accent2"/>
          </a:solidFill>
        </p:spPr>
        <p:txBody>
          <a:bodyPr>
            <a:noAutofit/>
          </a:bodyPr>
          <a:lstStyle/>
          <a:p>
            <a:r>
              <a:rPr lang="tr-TR" dirty="0" smtClean="0"/>
              <a:t>Prof. Dr. Erhan AKIN           MÜDÜR</a:t>
            </a:r>
            <a:endParaRPr lang="tr-TR" dirty="0"/>
          </a:p>
        </p:txBody>
      </p:sp>
      <p:pic>
        <p:nvPicPr>
          <p:cNvPr id="11" name="Resim Yer Tutucusu 10"/>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749" r="1749"/>
          <a:stretch>
            <a:fillRect/>
          </a:stretch>
        </p:blipFill>
        <p:spPr/>
      </p:pic>
      <p:pic>
        <p:nvPicPr>
          <p:cNvPr id="12" name="Resim Yer Tutucusu 1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111" r="9111"/>
          <a:stretch>
            <a:fillRect/>
          </a:stretch>
        </p:blipFill>
        <p:spPr/>
      </p:pic>
      <p:sp>
        <p:nvSpPr>
          <p:cNvPr id="6" name="Text Placeholder 5">
            <a:extLst>
              <a:ext uri="{FF2B5EF4-FFF2-40B4-BE49-F238E27FC236}">
                <a16:creationId xmlns:a16="http://schemas.microsoft.com/office/drawing/2014/main" id="{957D2BD2-34F2-5E6B-FE13-8ECF76DB80AF}"/>
              </a:ext>
            </a:extLst>
          </p:cNvPr>
          <p:cNvSpPr>
            <a:spLocks noGrp="1"/>
          </p:cNvSpPr>
          <p:nvPr>
            <p:ph type="body" sz="quarter" idx="16"/>
          </p:nvPr>
        </p:nvSpPr>
        <p:spPr>
          <a:solidFill>
            <a:schemeClr val="accent2"/>
          </a:solidFill>
        </p:spPr>
        <p:txBody>
          <a:bodyPr>
            <a:noAutofit/>
          </a:bodyPr>
          <a:lstStyle/>
          <a:p>
            <a:r>
              <a:rPr lang="tr-TR" dirty="0" smtClean="0"/>
              <a:t>Ömer Faruk YAŞAR</a:t>
            </a:r>
          </a:p>
          <a:p>
            <a:r>
              <a:rPr lang="tr-TR" dirty="0" smtClean="0"/>
              <a:t>Müdür Yardımcısı</a:t>
            </a:r>
            <a:endParaRPr lang="tr-TR" dirty="0"/>
          </a:p>
        </p:txBody>
      </p:sp>
      <p:sp>
        <p:nvSpPr>
          <p:cNvPr id="10" name="Text Placeholder 9">
            <a:extLst>
              <a:ext uri="{FF2B5EF4-FFF2-40B4-BE49-F238E27FC236}">
                <a16:creationId xmlns:a16="http://schemas.microsoft.com/office/drawing/2014/main" id="{EA0178EE-30DE-4FA0-018D-29D3C3F223C2}"/>
              </a:ext>
            </a:extLst>
          </p:cNvPr>
          <p:cNvSpPr>
            <a:spLocks noGrp="1"/>
          </p:cNvSpPr>
          <p:nvPr>
            <p:ph type="body" sz="quarter" idx="22"/>
          </p:nvPr>
        </p:nvSpPr>
        <p:spPr>
          <a:xfrm>
            <a:off x="7471954" y="5651500"/>
            <a:ext cx="2270640" cy="404658"/>
          </a:xfrm>
          <a:solidFill>
            <a:schemeClr val="accent2"/>
          </a:solidFill>
        </p:spPr>
        <p:txBody>
          <a:bodyPr>
            <a:noAutofit/>
          </a:bodyPr>
          <a:lstStyle/>
          <a:p>
            <a:r>
              <a:rPr lang="tr-TR" dirty="0" smtClean="0">
                <a:solidFill>
                  <a:schemeClr val="tx1"/>
                </a:solidFill>
              </a:rPr>
              <a:t>Adnan KARANFİL</a:t>
            </a:r>
          </a:p>
          <a:p>
            <a:r>
              <a:rPr lang="tr-TR" dirty="0" smtClean="0">
                <a:solidFill>
                  <a:schemeClr val="tx1"/>
                </a:solidFill>
              </a:rPr>
              <a:t>Yüksekokul Sekreteri</a:t>
            </a:r>
            <a:endParaRPr lang="tr-TR" dirty="0">
              <a:solidFill>
                <a:schemeClr val="tx1"/>
              </a:solidFill>
            </a:endParaRPr>
          </a:p>
        </p:txBody>
      </p:sp>
      <p:pic>
        <p:nvPicPr>
          <p:cNvPr id="5" name="Resim Yer Tutucusu 4"/>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l="11068" r="11068"/>
          <a:stretch>
            <a:fillRect/>
          </a:stretch>
        </p:blipFill>
        <p:spPr>
          <a:xfrm>
            <a:off x="7856819" y="3583363"/>
            <a:ext cx="1500910" cy="2075712"/>
          </a:xfrm>
        </p:spPr>
      </p:pic>
    </p:spTree>
    <p:extLst>
      <p:ext uri="{BB962C8B-B14F-4D97-AF65-F5344CB8AC3E}">
        <p14:creationId xmlns:p14="http://schemas.microsoft.com/office/powerpoint/2010/main" val="66830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ABA83-BCA4-E7C7-7A1F-F18503F04A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F95B1-7819-69A5-F2DC-513B5E3ADE3C}"/>
              </a:ext>
            </a:extLst>
          </p:cNvPr>
          <p:cNvSpPr>
            <a:spLocks noGrp="1"/>
          </p:cNvSpPr>
          <p:nvPr>
            <p:ph type="title"/>
          </p:nvPr>
        </p:nvSpPr>
        <p:spPr/>
        <p:txBody>
          <a:bodyPr/>
          <a:lstStyle/>
          <a:p>
            <a:r>
              <a:rPr lang="tr-TR" dirty="0"/>
              <a:t>İDARİ PERSONELİMİZ</a:t>
            </a:r>
          </a:p>
        </p:txBody>
      </p:sp>
      <p:graphicFrame>
        <p:nvGraphicFramePr>
          <p:cNvPr id="6" name="Content Placeholder 5">
            <a:extLst>
              <a:ext uri="{FF2B5EF4-FFF2-40B4-BE49-F238E27FC236}">
                <a16:creationId xmlns:a16="http://schemas.microsoft.com/office/drawing/2014/main" id="{96F330B6-CAD6-E91A-C709-F4D0324464FB}"/>
              </a:ext>
            </a:extLst>
          </p:cNvPr>
          <p:cNvGraphicFramePr>
            <a:graphicFrameLocks noGrp="1"/>
          </p:cNvGraphicFramePr>
          <p:nvPr>
            <p:ph idx="1"/>
            <p:extLst>
              <p:ext uri="{D42A27DB-BD31-4B8C-83A1-F6EECF244321}">
                <p14:modId xmlns:p14="http://schemas.microsoft.com/office/powerpoint/2010/main" val="107541493"/>
              </p:ext>
            </p:extLst>
          </p:nvPr>
        </p:nvGraphicFramePr>
        <p:xfrm>
          <a:off x="1323108" y="1296366"/>
          <a:ext cx="8826731" cy="3092754"/>
        </p:xfrm>
        <a:graphic>
          <a:graphicData uri="http://schemas.openxmlformats.org/drawingml/2006/table">
            <a:tbl>
              <a:tblPr firstRow="1" bandRow="1">
                <a:tableStyleId>{74C1A8A3-306A-4EB7-A6B1-4F7E0EB9C5D6}</a:tableStyleId>
              </a:tblPr>
              <a:tblGrid>
                <a:gridCol w="2939198">
                  <a:extLst>
                    <a:ext uri="{9D8B030D-6E8A-4147-A177-3AD203B41FA5}">
                      <a16:colId xmlns:a16="http://schemas.microsoft.com/office/drawing/2014/main" val="3834614422"/>
                    </a:ext>
                  </a:extLst>
                </a:gridCol>
                <a:gridCol w="5887533">
                  <a:extLst>
                    <a:ext uri="{9D8B030D-6E8A-4147-A177-3AD203B41FA5}">
                      <a16:colId xmlns:a16="http://schemas.microsoft.com/office/drawing/2014/main" val="200479393"/>
                    </a:ext>
                  </a:extLst>
                </a:gridCol>
              </a:tblGrid>
              <a:tr h="515459">
                <a:tc>
                  <a:txBody>
                    <a:bodyPr/>
                    <a:lstStyle/>
                    <a:p>
                      <a:r>
                        <a:rPr lang="tr-TR" dirty="0"/>
                        <a:t>Adı SOYADI</a:t>
                      </a:r>
                    </a:p>
                  </a:txBody>
                  <a:tcPr/>
                </a:tc>
                <a:tc>
                  <a:txBody>
                    <a:bodyPr/>
                    <a:lstStyle/>
                    <a:p>
                      <a:r>
                        <a:rPr lang="tr-TR" dirty="0"/>
                        <a:t>GÖREVİ</a:t>
                      </a:r>
                    </a:p>
                  </a:txBody>
                  <a:tcPr/>
                </a:tc>
                <a:extLst>
                  <a:ext uri="{0D108BD9-81ED-4DB2-BD59-A6C34878D82A}">
                    <a16:rowId xmlns:a16="http://schemas.microsoft.com/office/drawing/2014/main" val="1015075536"/>
                  </a:ext>
                </a:extLst>
              </a:tr>
              <a:tr h="515459">
                <a:tc>
                  <a:txBody>
                    <a:bodyPr/>
                    <a:lstStyle/>
                    <a:p>
                      <a:r>
                        <a:rPr lang="tr-TR" dirty="0" smtClean="0"/>
                        <a:t>Adnan KARANFİL</a:t>
                      </a:r>
                      <a:endParaRPr lang="tr-TR" dirty="0"/>
                    </a:p>
                  </a:txBody>
                  <a:tcPr/>
                </a:tc>
                <a:tc>
                  <a:txBody>
                    <a:bodyPr/>
                    <a:lstStyle/>
                    <a:p>
                      <a:r>
                        <a:rPr lang="tr-TR" dirty="0" smtClean="0"/>
                        <a:t>Yüksekokul Sekreteri</a:t>
                      </a:r>
                      <a:endParaRPr lang="tr-TR" dirty="0"/>
                    </a:p>
                  </a:txBody>
                  <a:tcPr/>
                </a:tc>
                <a:extLst>
                  <a:ext uri="{0D108BD9-81ED-4DB2-BD59-A6C34878D82A}">
                    <a16:rowId xmlns:a16="http://schemas.microsoft.com/office/drawing/2014/main" val="1880042307"/>
                  </a:ext>
                </a:extLst>
              </a:tr>
              <a:tr h="515459">
                <a:tc>
                  <a:txBody>
                    <a:bodyPr/>
                    <a:lstStyle/>
                    <a:p>
                      <a:r>
                        <a:rPr lang="tr-TR" dirty="0" smtClean="0"/>
                        <a:t>Cemre ÇİÇEK</a:t>
                      </a:r>
                      <a:endParaRPr lang="tr-TR" dirty="0"/>
                    </a:p>
                  </a:txBody>
                  <a:tcPr/>
                </a:tc>
                <a:tc>
                  <a:txBody>
                    <a:bodyPr/>
                    <a:lstStyle/>
                    <a:p>
                      <a:r>
                        <a:rPr lang="tr-TR" dirty="0" smtClean="0"/>
                        <a:t>Şef</a:t>
                      </a:r>
                      <a:endParaRPr lang="tr-TR" dirty="0"/>
                    </a:p>
                  </a:txBody>
                  <a:tcPr/>
                </a:tc>
                <a:extLst>
                  <a:ext uri="{0D108BD9-81ED-4DB2-BD59-A6C34878D82A}">
                    <a16:rowId xmlns:a16="http://schemas.microsoft.com/office/drawing/2014/main" val="2070324419"/>
                  </a:ext>
                </a:extLst>
              </a:tr>
              <a:tr h="515459">
                <a:tc>
                  <a:txBody>
                    <a:bodyPr/>
                    <a:lstStyle/>
                    <a:p>
                      <a:r>
                        <a:rPr lang="tr-TR" dirty="0" smtClean="0"/>
                        <a:t>Mehmet AZGER</a:t>
                      </a:r>
                      <a:endParaRPr lang="tr-TR" dirty="0"/>
                    </a:p>
                  </a:txBody>
                  <a:tcPr/>
                </a:tc>
                <a:tc>
                  <a:txBody>
                    <a:bodyPr/>
                    <a:lstStyle/>
                    <a:p>
                      <a:r>
                        <a:rPr lang="tr-TR" dirty="0" smtClean="0"/>
                        <a:t>Bilgisayar İşletmeni</a:t>
                      </a:r>
                      <a:endParaRPr lang="tr-TR" dirty="0"/>
                    </a:p>
                  </a:txBody>
                  <a:tcPr/>
                </a:tc>
                <a:extLst>
                  <a:ext uri="{0D108BD9-81ED-4DB2-BD59-A6C34878D82A}">
                    <a16:rowId xmlns:a16="http://schemas.microsoft.com/office/drawing/2014/main" val="800317930"/>
                  </a:ext>
                </a:extLst>
              </a:tr>
              <a:tr h="515459">
                <a:tc>
                  <a:txBody>
                    <a:bodyPr/>
                    <a:lstStyle/>
                    <a:p>
                      <a:r>
                        <a:rPr lang="tr-TR" dirty="0" smtClean="0"/>
                        <a:t>Resul BULUT</a:t>
                      </a:r>
                      <a:endParaRPr lang="tr-TR" dirty="0"/>
                    </a:p>
                  </a:txBody>
                  <a:tcPr/>
                </a:tc>
                <a:tc>
                  <a:txBody>
                    <a:bodyPr/>
                    <a:lstStyle/>
                    <a:p>
                      <a:r>
                        <a:rPr lang="tr-TR" dirty="0" smtClean="0"/>
                        <a:t>Hizmetli (Ş)</a:t>
                      </a:r>
                      <a:endParaRPr lang="tr-TR" dirty="0"/>
                    </a:p>
                  </a:txBody>
                  <a:tcPr/>
                </a:tc>
                <a:extLst>
                  <a:ext uri="{0D108BD9-81ED-4DB2-BD59-A6C34878D82A}">
                    <a16:rowId xmlns:a16="http://schemas.microsoft.com/office/drawing/2014/main" val="2839981222"/>
                  </a:ext>
                </a:extLst>
              </a:tr>
              <a:tr h="515459">
                <a:tc>
                  <a:txBody>
                    <a:bodyPr/>
                    <a:lstStyle/>
                    <a:p>
                      <a:r>
                        <a:rPr lang="tr-TR" dirty="0" smtClean="0"/>
                        <a:t>Mehmet</a:t>
                      </a:r>
                      <a:r>
                        <a:rPr lang="tr-TR" baseline="0" dirty="0" smtClean="0"/>
                        <a:t> Ata ÇİFTSÜREN</a:t>
                      </a:r>
                      <a:endParaRPr lang="tr-TR" dirty="0"/>
                    </a:p>
                  </a:txBody>
                  <a:tcPr/>
                </a:tc>
                <a:tc>
                  <a:txBody>
                    <a:bodyPr/>
                    <a:lstStyle/>
                    <a:p>
                      <a:r>
                        <a:rPr lang="tr-TR" dirty="0" smtClean="0"/>
                        <a:t>Sürekli İşçi</a:t>
                      </a:r>
                      <a:endParaRPr lang="tr-TR" dirty="0"/>
                    </a:p>
                  </a:txBody>
                  <a:tcPr/>
                </a:tc>
                <a:extLst>
                  <a:ext uri="{0D108BD9-81ED-4DB2-BD59-A6C34878D82A}">
                    <a16:rowId xmlns:a16="http://schemas.microsoft.com/office/drawing/2014/main" val="3153591477"/>
                  </a:ext>
                </a:extLst>
              </a:tr>
            </a:tbl>
          </a:graphicData>
        </a:graphic>
      </p:graphicFrame>
    </p:spTree>
    <p:extLst>
      <p:ext uri="{BB962C8B-B14F-4D97-AF65-F5344CB8AC3E}">
        <p14:creationId xmlns:p14="http://schemas.microsoft.com/office/powerpoint/2010/main" val="345417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D6E77-EEA9-8099-D368-A0024A7063CF}"/>
              </a:ext>
            </a:extLst>
          </p:cNvPr>
          <p:cNvSpPr>
            <a:spLocks noGrp="1"/>
          </p:cNvSpPr>
          <p:nvPr>
            <p:ph type="title"/>
          </p:nvPr>
        </p:nvSpPr>
        <p:spPr/>
        <p:txBody>
          <a:bodyPr/>
          <a:lstStyle/>
          <a:p>
            <a:r>
              <a:rPr lang="tr-TR" dirty="0"/>
              <a:t>BÖLÜMLERİMİZ</a:t>
            </a:r>
          </a:p>
        </p:txBody>
      </p:sp>
      <p:graphicFrame>
        <p:nvGraphicFramePr>
          <p:cNvPr id="4" name="Content Placeholder 3">
            <a:extLst>
              <a:ext uri="{FF2B5EF4-FFF2-40B4-BE49-F238E27FC236}">
                <a16:creationId xmlns:a16="http://schemas.microsoft.com/office/drawing/2014/main" id="{EB68DAFF-05D4-83F0-BC2D-AF57B941CEEC}"/>
              </a:ext>
            </a:extLst>
          </p:cNvPr>
          <p:cNvGraphicFramePr>
            <a:graphicFrameLocks noGrp="1"/>
          </p:cNvGraphicFramePr>
          <p:nvPr>
            <p:ph idx="1"/>
            <p:extLst>
              <p:ext uri="{D42A27DB-BD31-4B8C-83A1-F6EECF244321}">
                <p14:modId xmlns:p14="http://schemas.microsoft.com/office/powerpoint/2010/main" val="3001335589"/>
              </p:ext>
            </p:extLst>
          </p:nvPr>
        </p:nvGraphicFramePr>
        <p:xfrm>
          <a:off x="812074" y="1221132"/>
          <a:ext cx="10515600" cy="468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1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B899DC4-6C6D-4F62-8361-C81B63696B9F}"/>
                                            </p:graphicEl>
                                          </p:spTgt>
                                        </p:tgtEl>
                                        <p:attrNameLst>
                                          <p:attrName>style.visibility</p:attrName>
                                        </p:attrNameLst>
                                      </p:cBhvr>
                                      <p:to>
                                        <p:strVal val="visible"/>
                                      </p:to>
                                    </p:set>
                                    <p:animEffect transition="in" filter="fade">
                                      <p:cBhvr>
                                        <p:cTn id="7" dur="500"/>
                                        <p:tgtEl>
                                          <p:spTgt spid="4">
                                            <p:graphicEl>
                                              <a:dgm id="{5B899DC4-6C6D-4F62-8361-C81B63696B9F}"/>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766A867A-7466-4AB6-8519-972390FF5887}"/>
                                            </p:graphicEl>
                                          </p:spTgt>
                                        </p:tgtEl>
                                        <p:attrNameLst>
                                          <p:attrName>style.visibility</p:attrName>
                                        </p:attrNameLst>
                                      </p:cBhvr>
                                      <p:to>
                                        <p:strVal val="visible"/>
                                      </p:to>
                                    </p:set>
                                    <p:animEffect transition="in" filter="fade">
                                      <p:cBhvr>
                                        <p:cTn id="11" dur="500"/>
                                        <p:tgtEl>
                                          <p:spTgt spid="4">
                                            <p:graphicEl>
                                              <a:dgm id="{766A867A-7466-4AB6-8519-972390FF5887}"/>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88770953-0D09-4C4C-A4C8-FE540DCAC999}"/>
                                            </p:graphicEl>
                                          </p:spTgt>
                                        </p:tgtEl>
                                        <p:attrNameLst>
                                          <p:attrName>style.visibility</p:attrName>
                                        </p:attrNameLst>
                                      </p:cBhvr>
                                      <p:to>
                                        <p:strVal val="visible"/>
                                      </p:to>
                                    </p:set>
                                    <p:animEffect transition="in" filter="fade">
                                      <p:cBhvr>
                                        <p:cTn id="15" dur="500"/>
                                        <p:tgtEl>
                                          <p:spTgt spid="4">
                                            <p:graphicEl>
                                              <a:dgm id="{88770953-0D09-4C4C-A4C8-FE540DCAC999}"/>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11B6E6A6-6A89-411E-A453-83E718BCC102}"/>
                                            </p:graphicEl>
                                          </p:spTgt>
                                        </p:tgtEl>
                                        <p:attrNameLst>
                                          <p:attrName>style.visibility</p:attrName>
                                        </p:attrNameLst>
                                      </p:cBhvr>
                                      <p:to>
                                        <p:strVal val="visible"/>
                                      </p:to>
                                    </p:set>
                                    <p:animEffect transition="in" filter="fade">
                                      <p:cBhvr>
                                        <p:cTn id="19" dur="500"/>
                                        <p:tgtEl>
                                          <p:spTgt spid="4">
                                            <p:graphicEl>
                                              <a:dgm id="{11B6E6A6-6A89-411E-A453-83E718BCC1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E73F-51A0-97B3-AF05-ECFA4F7BB132}"/>
              </a:ext>
            </a:extLst>
          </p:cNvPr>
          <p:cNvSpPr>
            <a:spLocks noGrp="1"/>
          </p:cNvSpPr>
          <p:nvPr>
            <p:ph type="title"/>
          </p:nvPr>
        </p:nvSpPr>
        <p:spPr>
          <a:xfrm>
            <a:off x="1527858" y="0"/>
            <a:ext cx="7384648" cy="931240"/>
          </a:xfrm>
        </p:spPr>
        <p:txBody>
          <a:bodyPr/>
          <a:lstStyle/>
          <a:p>
            <a:r>
              <a:rPr lang="tr-TR" dirty="0" smtClean="0"/>
              <a:t>YABANCI DİLLER BÖLÜMÜ</a:t>
            </a:r>
            <a:endParaRPr lang="tr-TR" dirty="0"/>
          </a:p>
        </p:txBody>
      </p:sp>
      <p:graphicFrame>
        <p:nvGraphicFramePr>
          <p:cNvPr id="15" name="Content Placeholder 14">
            <a:extLst>
              <a:ext uri="{FF2B5EF4-FFF2-40B4-BE49-F238E27FC236}">
                <a16:creationId xmlns:a16="http://schemas.microsoft.com/office/drawing/2014/main" id="{9504C8E1-CC2C-A6F0-1499-C523EBEE58AB}"/>
              </a:ext>
            </a:extLst>
          </p:cNvPr>
          <p:cNvGraphicFramePr>
            <a:graphicFrameLocks noGrp="1"/>
          </p:cNvGraphicFramePr>
          <p:nvPr>
            <p:ph idx="1"/>
            <p:extLst>
              <p:ext uri="{D42A27DB-BD31-4B8C-83A1-F6EECF244321}">
                <p14:modId xmlns:p14="http://schemas.microsoft.com/office/powerpoint/2010/main" val="2423948887"/>
              </p:ext>
            </p:extLst>
          </p:nvPr>
        </p:nvGraphicFramePr>
        <p:xfrm>
          <a:off x="838200" y="1045029"/>
          <a:ext cx="4530633" cy="3461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ontent Placeholder 14">
            <a:extLst>
              <a:ext uri="{FF2B5EF4-FFF2-40B4-BE49-F238E27FC236}">
                <a16:creationId xmlns:a16="http://schemas.microsoft.com/office/drawing/2014/main" id="{06917C60-9620-CD96-14CE-72898864C3BA}"/>
              </a:ext>
            </a:extLst>
          </p:cNvPr>
          <p:cNvGraphicFramePr>
            <a:graphicFrameLocks/>
          </p:cNvGraphicFramePr>
          <p:nvPr>
            <p:extLst>
              <p:ext uri="{D42A27DB-BD31-4B8C-83A1-F6EECF244321}">
                <p14:modId xmlns:p14="http://schemas.microsoft.com/office/powerpoint/2010/main" val="1184444271"/>
              </p:ext>
            </p:extLst>
          </p:nvPr>
        </p:nvGraphicFramePr>
        <p:xfrm>
          <a:off x="6211530" y="1045030"/>
          <a:ext cx="4186504" cy="3461658"/>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28">
            <a:extLst>
              <a:ext uri="{FF2B5EF4-FFF2-40B4-BE49-F238E27FC236}">
                <a16:creationId xmlns:a16="http://schemas.microsoft.com/office/drawing/2014/main" id="{8D184856-1872-5212-2D21-1236DD3E050D}"/>
              </a:ext>
            </a:extLst>
          </p:cNvPr>
          <p:cNvSpPr/>
          <p:nvPr/>
        </p:nvSpPr>
        <p:spPr>
          <a:xfrm>
            <a:off x="838200" y="4506687"/>
            <a:ext cx="10237838" cy="761438"/>
          </a:xfrm>
          <a:prstGeom prst="rect">
            <a:avLst/>
          </a:prstGeom>
          <a:effectLst>
            <a:softEdge rad="76200"/>
          </a:effectLst>
        </p:spPr>
        <p:style>
          <a:lnRef idx="1">
            <a:schemeClr val="accent4"/>
          </a:lnRef>
          <a:fillRef idx="2">
            <a:schemeClr val="accent4"/>
          </a:fillRef>
          <a:effectRef idx="1">
            <a:schemeClr val="accent4"/>
          </a:effectRef>
          <a:fontRef idx="minor">
            <a:schemeClr val="dk1"/>
          </a:fontRef>
        </p:style>
        <p:txBody>
          <a:bodyPr rtlCol="0" anchor="ctr"/>
          <a:lstStyle/>
          <a:p>
            <a:r>
              <a:rPr lang="tr-TR" dirty="0"/>
              <a:t>Bölümün Öne Çıkan Özellikleri </a:t>
            </a:r>
          </a:p>
        </p:txBody>
      </p:sp>
      <p:sp>
        <p:nvSpPr>
          <p:cNvPr id="30" name="Content Placeholder 2">
            <a:extLst>
              <a:ext uri="{FF2B5EF4-FFF2-40B4-BE49-F238E27FC236}">
                <a16:creationId xmlns:a16="http://schemas.microsoft.com/office/drawing/2014/main" id="{EAD6F180-2471-24FC-CCC2-ECC47E4D62F6}"/>
              </a:ext>
            </a:extLst>
          </p:cNvPr>
          <p:cNvSpPr txBox="1">
            <a:spLocks/>
          </p:cNvSpPr>
          <p:nvPr/>
        </p:nvSpPr>
        <p:spPr>
          <a:xfrm>
            <a:off x="838200" y="4719485"/>
            <a:ext cx="10515600" cy="12978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sz="2000" b="1" dirty="0"/>
          </a:p>
        </p:txBody>
      </p:sp>
    </p:spTree>
    <p:extLst>
      <p:ext uri="{BB962C8B-B14F-4D97-AF65-F5344CB8AC3E}">
        <p14:creationId xmlns:p14="http://schemas.microsoft.com/office/powerpoint/2010/main" val="38377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fade">
                                      <p:cBhvr>
                                        <p:cTn id="7" dur="500"/>
                                        <p:tgtEl>
                                          <p:spTgt spid="15">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graphicEl>
                                              <a:chart seriesIdx="0" categoryIdx="0" bldStep="ptInCategory"/>
                                            </p:graphicEl>
                                          </p:spTgt>
                                        </p:tgtEl>
                                        <p:attrNameLst>
                                          <p:attrName>style.visibility</p:attrName>
                                        </p:attrNameLst>
                                      </p:cBhvr>
                                      <p:to>
                                        <p:strVal val="visible"/>
                                      </p:to>
                                    </p:set>
                                    <p:animEffect transition="in" filter="fade">
                                      <p:cBhvr>
                                        <p:cTn id="11" dur="500"/>
                                        <p:tgtEl>
                                          <p:spTgt spid="15">
                                            <p:graphicEl>
                                              <a:chart seriesIdx="0" categoryIdx="0"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graphicEl>
                                              <a:chart seriesIdx="1" categoryIdx="0" bldStep="ptInCategory"/>
                                            </p:graphicEl>
                                          </p:spTgt>
                                        </p:tgtEl>
                                        <p:attrNameLst>
                                          <p:attrName>style.visibility</p:attrName>
                                        </p:attrNameLst>
                                      </p:cBhvr>
                                      <p:to>
                                        <p:strVal val="visible"/>
                                      </p:to>
                                    </p:set>
                                    <p:animEffect transition="in" filter="fade">
                                      <p:cBhvr>
                                        <p:cTn id="15" dur="500"/>
                                        <p:tgtEl>
                                          <p:spTgt spid="15">
                                            <p:graphicEl>
                                              <a:chart seriesIdx="1" categoryIdx="0" bldStep="ptIn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graphicEl>
                                              <a:chart seriesIdx="2" categoryIdx="0" bldStep="ptInCategory"/>
                                            </p:graphicEl>
                                          </p:spTgt>
                                        </p:tgtEl>
                                        <p:attrNameLst>
                                          <p:attrName>style.visibility</p:attrName>
                                        </p:attrNameLst>
                                      </p:cBhvr>
                                      <p:to>
                                        <p:strVal val="visible"/>
                                      </p:to>
                                    </p:set>
                                    <p:animEffect transition="in" filter="fade">
                                      <p:cBhvr>
                                        <p:cTn id="19" dur="500"/>
                                        <p:tgtEl>
                                          <p:spTgt spid="15">
                                            <p:graphicEl>
                                              <a:chart seriesIdx="2" categoryIdx="0" bldStep="ptIn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graphicEl>
                                              <a:chart seriesIdx="3" categoryIdx="0" bldStep="ptInCategory"/>
                                            </p:graphicEl>
                                          </p:spTgt>
                                        </p:tgtEl>
                                        <p:attrNameLst>
                                          <p:attrName>style.visibility</p:attrName>
                                        </p:attrNameLst>
                                      </p:cBhvr>
                                      <p:to>
                                        <p:strVal val="visible"/>
                                      </p:to>
                                    </p:set>
                                    <p:animEffect transition="in" filter="fade">
                                      <p:cBhvr>
                                        <p:cTn id="23" dur="500"/>
                                        <p:tgtEl>
                                          <p:spTgt spid="15">
                                            <p:graphicEl>
                                              <a:chart seriesIdx="3" categoryIdx="0" bldStep="ptIn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graphicEl>
                                              <a:chart seriesIdx="4" categoryIdx="0" bldStep="ptInCategory"/>
                                            </p:graphicEl>
                                          </p:spTgt>
                                        </p:tgtEl>
                                        <p:attrNameLst>
                                          <p:attrName>style.visibility</p:attrName>
                                        </p:attrNameLst>
                                      </p:cBhvr>
                                      <p:to>
                                        <p:strVal val="visible"/>
                                      </p:to>
                                    </p:set>
                                    <p:animEffect transition="in" filter="fade">
                                      <p:cBhvr>
                                        <p:cTn id="27" dur="500"/>
                                        <p:tgtEl>
                                          <p:spTgt spid="15">
                                            <p:graphicEl>
                                              <a:chart seriesIdx="4" categoryIdx="0" bldStep="ptInCategory"/>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graphicEl>
                                              <a:chart seriesIdx="5" categoryIdx="0" bldStep="ptInCategory"/>
                                            </p:graphicEl>
                                          </p:spTgt>
                                        </p:tgtEl>
                                        <p:attrNameLst>
                                          <p:attrName>style.visibility</p:attrName>
                                        </p:attrNameLst>
                                      </p:cBhvr>
                                      <p:to>
                                        <p:strVal val="visible"/>
                                      </p:to>
                                    </p:set>
                                    <p:animEffect transition="in" filter="fade">
                                      <p:cBhvr>
                                        <p:cTn id="31" dur="500"/>
                                        <p:tgtEl>
                                          <p:spTgt spid="15">
                                            <p:graphicEl>
                                              <a:chart seriesIdx="5" categoryIdx="0" bldStep="ptInCategory"/>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graphicEl>
                                              <a:chart seriesIdx="0" categoryIdx="1" bldStep="ptInCategory"/>
                                            </p:graphicEl>
                                          </p:spTgt>
                                        </p:tgtEl>
                                        <p:attrNameLst>
                                          <p:attrName>style.visibility</p:attrName>
                                        </p:attrNameLst>
                                      </p:cBhvr>
                                      <p:to>
                                        <p:strVal val="visible"/>
                                      </p:to>
                                    </p:set>
                                    <p:animEffect transition="in" filter="fade">
                                      <p:cBhvr>
                                        <p:cTn id="35" dur="500"/>
                                        <p:tgtEl>
                                          <p:spTgt spid="15">
                                            <p:graphicEl>
                                              <a:chart seriesIdx="0" categoryIdx="1" bldStep="ptInCategory"/>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graphicEl>
                                              <a:chart seriesIdx="1" categoryIdx="1" bldStep="ptInCategory"/>
                                            </p:graphicEl>
                                          </p:spTgt>
                                        </p:tgtEl>
                                        <p:attrNameLst>
                                          <p:attrName>style.visibility</p:attrName>
                                        </p:attrNameLst>
                                      </p:cBhvr>
                                      <p:to>
                                        <p:strVal val="visible"/>
                                      </p:to>
                                    </p:set>
                                    <p:animEffect transition="in" filter="fade">
                                      <p:cBhvr>
                                        <p:cTn id="39" dur="500"/>
                                        <p:tgtEl>
                                          <p:spTgt spid="15">
                                            <p:graphicEl>
                                              <a:chart seriesIdx="1" categoryIdx="1" bldStep="ptInCategory"/>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graphicEl>
                                              <a:chart seriesIdx="2" categoryIdx="1" bldStep="ptInCategory"/>
                                            </p:graphicEl>
                                          </p:spTgt>
                                        </p:tgtEl>
                                        <p:attrNameLst>
                                          <p:attrName>style.visibility</p:attrName>
                                        </p:attrNameLst>
                                      </p:cBhvr>
                                      <p:to>
                                        <p:strVal val="visible"/>
                                      </p:to>
                                    </p:set>
                                    <p:animEffect transition="in" filter="fade">
                                      <p:cBhvr>
                                        <p:cTn id="43" dur="500"/>
                                        <p:tgtEl>
                                          <p:spTgt spid="15">
                                            <p:graphicEl>
                                              <a:chart seriesIdx="2" categoryIdx="1" bldStep="ptInCategory"/>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graphicEl>
                                              <a:chart seriesIdx="3" categoryIdx="1" bldStep="ptInCategory"/>
                                            </p:graphicEl>
                                          </p:spTgt>
                                        </p:tgtEl>
                                        <p:attrNameLst>
                                          <p:attrName>style.visibility</p:attrName>
                                        </p:attrNameLst>
                                      </p:cBhvr>
                                      <p:to>
                                        <p:strVal val="visible"/>
                                      </p:to>
                                    </p:set>
                                    <p:animEffect transition="in" filter="fade">
                                      <p:cBhvr>
                                        <p:cTn id="47" dur="500"/>
                                        <p:tgtEl>
                                          <p:spTgt spid="15">
                                            <p:graphicEl>
                                              <a:chart seriesIdx="3" categoryIdx="1" bldStep="ptInCategory"/>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graphicEl>
                                              <a:chart seriesIdx="4" categoryIdx="1" bldStep="ptInCategory"/>
                                            </p:graphicEl>
                                          </p:spTgt>
                                        </p:tgtEl>
                                        <p:attrNameLst>
                                          <p:attrName>style.visibility</p:attrName>
                                        </p:attrNameLst>
                                      </p:cBhvr>
                                      <p:to>
                                        <p:strVal val="visible"/>
                                      </p:to>
                                    </p:set>
                                    <p:animEffect transition="in" filter="fade">
                                      <p:cBhvr>
                                        <p:cTn id="51" dur="500"/>
                                        <p:tgtEl>
                                          <p:spTgt spid="15">
                                            <p:graphicEl>
                                              <a:chart seriesIdx="4" categoryIdx="1" bldStep="ptInCategory"/>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graphicEl>
                                              <a:chart seriesIdx="5" categoryIdx="1" bldStep="ptInCategory"/>
                                            </p:graphicEl>
                                          </p:spTgt>
                                        </p:tgtEl>
                                        <p:attrNameLst>
                                          <p:attrName>style.visibility</p:attrName>
                                        </p:attrNameLst>
                                      </p:cBhvr>
                                      <p:to>
                                        <p:strVal val="visible"/>
                                      </p:to>
                                    </p:set>
                                    <p:animEffect transition="in" filter="fade">
                                      <p:cBhvr>
                                        <p:cTn id="55" dur="500"/>
                                        <p:tgtEl>
                                          <p:spTgt spid="15">
                                            <p:graphicEl>
                                              <a:chart seriesIdx="5" categoryIdx="1" bldStep="ptInCategory"/>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5">
                                            <p:graphicEl>
                                              <a:chart seriesIdx="0" categoryIdx="2" bldStep="ptInCategory"/>
                                            </p:graphicEl>
                                          </p:spTgt>
                                        </p:tgtEl>
                                        <p:attrNameLst>
                                          <p:attrName>style.visibility</p:attrName>
                                        </p:attrNameLst>
                                      </p:cBhvr>
                                      <p:to>
                                        <p:strVal val="visible"/>
                                      </p:to>
                                    </p:set>
                                    <p:animEffect transition="in" filter="fade">
                                      <p:cBhvr>
                                        <p:cTn id="59" dur="500"/>
                                        <p:tgtEl>
                                          <p:spTgt spid="15">
                                            <p:graphicEl>
                                              <a:chart seriesIdx="0" categoryIdx="2" bldStep="ptInCategory"/>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5">
                                            <p:graphicEl>
                                              <a:chart seriesIdx="1" categoryIdx="2" bldStep="ptInCategory"/>
                                            </p:graphicEl>
                                          </p:spTgt>
                                        </p:tgtEl>
                                        <p:attrNameLst>
                                          <p:attrName>style.visibility</p:attrName>
                                        </p:attrNameLst>
                                      </p:cBhvr>
                                      <p:to>
                                        <p:strVal val="visible"/>
                                      </p:to>
                                    </p:set>
                                    <p:animEffect transition="in" filter="fade">
                                      <p:cBhvr>
                                        <p:cTn id="63" dur="500"/>
                                        <p:tgtEl>
                                          <p:spTgt spid="15">
                                            <p:graphicEl>
                                              <a:chart seriesIdx="1" categoryIdx="2" bldStep="ptInCategory"/>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5">
                                            <p:graphicEl>
                                              <a:chart seriesIdx="2" categoryIdx="2" bldStep="ptInCategory"/>
                                            </p:graphicEl>
                                          </p:spTgt>
                                        </p:tgtEl>
                                        <p:attrNameLst>
                                          <p:attrName>style.visibility</p:attrName>
                                        </p:attrNameLst>
                                      </p:cBhvr>
                                      <p:to>
                                        <p:strVal val="visible"/>
                                      </p:to>
                                    </p:set>
                                    <p:animEffect transition="in" filter="fade">
                                      <p:cBhvr>
                                        <p:cTn id="67" dur="500"/>
                                        <p:tgtEl>
                                          <p:spTgt spid="15">
                                            <p:graphicEl>
                                              <a:chart seriesIdx="2" categoryIdx="2" bldStep="ptInCategory"/>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5">
                                            <p:graphicEl>
                                              <a:chart seriesIdx="3" categoryIdx="2" bldStep="ptInCategory"/>
                                            </p:graphicEl>
                                          </p:spTgt>
                                        </p:tgtEl>
                                        <p:attrNameLst>
                                          <p:attrName>style.visibility</p:attrName>
                                        </p:attrNameLst>
                                      </p:cBhvr>
                                      <p:to>
                                        <p:strVal val="visible"/>
                                      </p:to>
                                    </p:set>
                                    <p:animEffect transition="in" filter="fade">
                                      <p:cBhvr>
                                        <p:cTn id="71" dur="500"/>
                                        <p:tgtEl>
                                          <p:spTgt spid="15">
                                            <p:graphicEl>
                                              <a:chart seriesIdx="3" categoryIdx="2" bldStep="ptInCategory"/>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5">
                                            <p:graphicEl>
                                              <a:chart seriesIdx="4" categoryIdx="2" bldStep="ptInCategory"/>
                                            </p:graphicEl>
                                          </p:spTgt>
                                        </p:tgtEl>
                                        <p:attrNameLst>
                                          <p:attrName>style.visibility</p:attrName>
                                        </p:attrNameLst>
                                      </p:cBhvr>
                                      <p:to>
                                        <p:strVal val="visible"/>
                                      </p:to>
                                    </p:set>
                                    <p:animEffect transition="in" filter="fade">
                                      <p:cBhvr>
                                        <p:cTn id="75" dur="500"/>
                                        <p:tgtEl>
                                          <p:spTgt spid="15">
                                            <p:graphicEl>
                                              <a:chart seriesIdx="4" categoryIdx="2" bldStep="ptInCategory"/>
                                            </p:graphic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5">
                                            <p:graphicEl>
                                              <a:chart seriesIdx="5" categoryIdx="2" bldStep="ptInCategory"/>
                                            </p:graphicEl>
                                          </p:spTgt>
                                        </p:tgtEl>
                                        <p:attrNameLst>
                                          <p:attrName>style.visibility</p:attrName>
                                        </p:attrNameLst>
                                      </p:cBhvr>
                                      <p:to>
                                        <p:strVal val="visible"/>
                                      </p:to>
                                    </p:set>
                                    <p:animEffect transition="in" filter="fade">
                                      <p:cBhvr>
                                        <p:cTn id="79" dur="500"/>
                                        <p:tgtEl>
                                          <p:spTgt spid="15">
                                            <p:graphicEl>
                                              <a:chart seriesIdx="5" categoryIdx="2" bldStep="ptInCategory"/>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fade">
                                      <p:cBhvr>
                                        <p:cTn id="84" dur="500"/>
                                        <p:tgtEl>
                                          <p:spTgt spid="26">
                                            <p:graphicEl>
                                              <a:chart seriesIdx="-3" categoryIdx="-3" bldStep="gridLegend"/>
                                            </p:graphicEl>
                                          </p:spTgt>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6">
                                            <p:graphicEl>
                                              <a:chart seriesIdx="-4" categoryIdx="0" bldStep="category"/>
                                            </p:graphicEl>
                                          </p:spTgt>
                                        </p:tgtEl>
                                        <p:attrNameLst>
                                          <p:attrName>style.visibility</p:attrName>
                                        </p:attrNameLst>
                                      </p:cBhvr>
                                      <p:to>
                                        <p:strVal val="visible"/>
                                      </p:to>
                                    </p:set>
                                    <p:animEffect transition="in" filter="fade">
                                      <p:cBhvr>
                                        <p:cTn id="88" dur="500"/>
                                        <p:tgtEl>
                                          <p:spTgt spid="26">
                                            <p:graphicEl>
                                              <a:chart seriesIdx="-4" categoryIdx="0" bldStep="category"/>
                                            </p:graphicEl>
                                          </p:spTgt>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26">
                                            <p:graphicEl>
                                              <a:chart seriesIdx="-4" categoryIdx="1" bldStep="category"/>
                                            </p:graphicEl>
                                          </p:spTgt>
                                        </p:tgtEl>
                                        <p:attrNameLst>
                                          <p:attrName>style.visibility</p:attrName>
                                        </p:attrNameLst>
                                      </p:cBhvr>
                                      <p:to>
                                        <p:strVal val="visible"/>
                                      </p:to>
                                    </p:set>
                                    <p:animEffect transition="in" filter="fade">
                                      <p:cBhvr>
                                        <p:cTn id="92" dur="500"/>
                                        <p:tgtEl>
                                          <p:spTgt spid="26">
                                            <p:graphicEl>
                                              <a:chart seriesIdx="-4" categoryIdx="1" bldStep="category"/>
                                            </p:graphicEl>
                                          </p:spTgt>
                                        </p:tgtEl>
                                      </p:cBhvr>
                                    </p:animEffect>
                                  </p:childTnLst>
                                </p:cTn>
                              </p:par>
                            </p:childTnLst>
                          </p:cTn>
                        </p:par>
                        <p:par>
                          <p:cTn id="93" fill="hold">
                            <p:stCondLst>
                              <p:cond delay="1500"/>
                            </p:stCondLst>
                            <p:childTnLst>
                              <p:par>
                                <p:cTn id="94" presetID="10" presetClass="entr" presetSubtype="0" fill="hold" grpId="0" nodeType="afterEffect">
                                  <p:stCondLst>
                                    <p:cond delay="0"/>
                                  </p:stCondLst>
                                  <p:childTnLst>
                                    <p:set>
                                      <p:cBhvr>
                                        <p:cTn id="95" dur="1" fill="hold">
                                          <p:stCondLst>
                                            <p:cond delay="0"/>
                                          </p:stCondLst>
                                        </p:cTn>
                                        <p:tgtEl>
                                          <p:spTgt spid="26">
                                            <p:graphicEl>
                                              <a:chart seriesIdx="-4" categoryIdx="2" bldStep="category"/>
                                            </p:graphicEl>
                                          </p:spTgt>
                                        </p:tgtEl>
                                        <p:attrNameLst>
                                          <p:attrName>style.visibility</p:attrName>
                                        </p:attrNameLst>
                                      </p:cBhvr>
                                      <p:to>
                                        <p:strVal val="visible"/>
                                      </p:to>
                                    </p:set>
                                    <p:animEffect transition="in" filter="fade">
                                      <p:cBhvr>
                                        <p:cTn id="96" dur="500"/>
                                        <p:tgtEl>
                                          <p:spTgt spid="26">
                                            <p:graphicEl>
                                              <a:chart seriesIdx="-4" categoryIdx="2" bldStep="category"/>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childTnLst>
                          </p:cTn>
                        </p:par>
                        <p:par>
                          <p:cTn id="102" fill="hold">
                            <p:stCondLst>
                              <p:cond delay="500"/>
                            </p:stCondLst>
                            <p:childTnLst>
                              <p:par>
                                <p:cTn id="103" presetID="10"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Chart bld="categoryEl"/>
        </p:bldSub>
      </p:bldGraphic>
      <p:bldGraphic spid="26" grpId="0" uiExpand="1">
        <p:bldSub>
          <a:bldChart bld="category"/>
        </p:bldSub>
      </p:bldGraphic>
      <p:bldP spid="29"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27CFD-0547-EB2D-6F50-50E8F2808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0AC18-59BF-5F57-A82E-B620BE22B3CD}"/>
              </a:ext>
            </a:extLst>
          </p:cNvPr>
          <p:cNvSpPr>
            <a:spLocks noGrp="1"/>
          </p:cNvSpPr>
          <p:nvPr>
            <p:ph type="title"/>
          </p:nvPr>
        </p:nvSpPr>
        <p:spPr/>
        <p:txBody>
          <a:bodyPr/>
          <a:lstStyle/>
          <a:p>
            <a:r>
              <a:rPr lang="tr-TR" dirty="0" smtClean="0"/>
              <a:t>İNGİLİZCE MÜTERCİM TERCÜMANLIK BÖLÜMÜ</a:t>
            </a:r>
            <a:endParaRPr lang="tr-TR" dirty="0"/>
          </a:p>
        </p:txBody>
      </p:sp>
      <p:graphicFrame>
        <p:nvGraphicFramePr>
          <p:cNvPr id="15" name="Content Placeholder 14">
            <a:extLst>
              <a:ext uri="{FF2B5EF4-FFF2-40B4-BE49-F238E27FC236}">
                <a16:creationId xmlns:a16="http://schemas.microsoft.com/office/drawing/2014/main" id="{4C77EAB6-AF26-7EF6-3F68-F873B2389A51}"/>
              </a:ext>
            </a:extLst>
          </p:cNvPr>
          <p:cNvGraphicFramePr>
            <a:graphicFrameLocks noGrp="1"/>
          </p:cNvGraphicFramePr>
          <p:nvPr>
            <p:ph idx="1"/>
            <p:extLst>
              <p:ext uri="{D42A27DB-BD31-4B8C-83A1-F6EECF244321}">
                <p14:modId xmlns:p14="http://schemas.microsoft.com/office/powerpoint/2010/main" val="2012256979"/>
              </p:ext>
            </p:extLst>
          </p:nvPr>
        </p:nvGraphicFramePr>
        <p:xfrm>
          <a:off x="838201" y="1058091"/>
          <a:ext cx="5066210" cy="37608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ontent Placeholder 14">
            <a:extLst>
              <a:ext uri="{FF2B5EF4-FFF2-40B4-BE49-F238E27FC236}">
                <a16:creationId xmlns:a16="http://schemas.microsoft.com/office/drawing/2014/main" id="{6A7E325E-AEF9-32EF-2062-1FDBBFAE1F4E}"/>
              </a:ext>
            </a:extLst>
          </p:cNvPr>
          <p:cNvGraphicFramePr>
            <a:graphicFrameLocks/>
          </p:cNvGraphicFramePr>
          <p:nvPr>
            <p:extLst>
              <p:ext uri="{D42A27DB-BD31-4B8C-83A1-F6EECF244321}">
                <p14:modId xmlns:p14="http://schemas.microsoft.com/office/powerpoint/2010/main" val="2519688672"/>
              </p:ext>
            </p:extLst>
          </p:nvPr>
        </p:nvGraphicFramePr>
        <p:xfrm>
          <a:off x="6211530" y="1058091"/>
          <a:ext cx="5100904" cy="3668131"/>
        </p:xfrm>
        <a:graphic>
          <a:graphicData uri="http://schemas.openxmlformats.org/drawingml/2006/chart">
            <c:chart xmlns:c="http://schemas.openxmlformats.org/drawingml/2006/chart" xmlns:r="http://schemas.openxmlformats.org/officeDocument/2006/relationships" r:id="rId3"/>
          </a:graphicData>
        </a:graphic>
      </p:graphicFrame>
      <p:sp>
        <p:nvSpPr>
          <p:cNvPr id="3" name="Metin kutusu 2"/>
          <p:cNvSpPr txBox="1"/>
          <p:nvPr/>
        </p:nvSpPr>
        <p:spPr>
          <a:xfrm>
            <a:off x="1980706" y="4818919"/>
            <a:ext cx="10633435" cy="1200329"/>
          </a:xfrm>
          <a:prstGeom prst="rect">
            <a:avLst/>
          </a:prstGeom>
          <a:noFill/>
        </p:spPr>
        <p:txBody>
          <a:bodyPr wrap="square" rtlCol="0">
            <a:spAutoFit/>
          </a:bodyPr>
          <a:lstStyle/>
          <a:p>
            <a:r>
              <a:rPr lang="tr-TR" dirty="0" smtClean="0"/>
              <a:t>YÖK tarafından bölümün aktarılmasından dolayı Fen Edebiyat Fakültesinde yaşanan sorunlardan kaynaklı, </a:t>
            </a:r>
          </a:p>
          <a:p>
            <a:r>
              <a:rPr lang="tr-TR" dirty="0" smtClean="0"/>
              <a:t>bu sene </a:t>
            </a:r>
            <a:r>
              <a:rPr lang="tr-TR" dirty="0"/>
              <a:t>Yabancı Diller Yüksekokuluna ait öğrencilerin </a:t>
            </a:r>
            <a:r>
              <a:rPr lang="tr-TR" dirty="0" smtClean="0"/>
              <a:t>dersleri işleyişi Yüksekokulumuz bünyesine alınmıştır. </a:t>
            </a:r>
          </a:p>
          <a:p>
            <a:r>
              <a:rPr lang="tr-TR" dirty="0" smtClean="0"/>
              <a:t>Yabancı Diller Bölümü Öğretim Elemanları ve Fen Edebiyat Fakültesi ile İl Milli Eğitim Müdürlüğünden </a:t>
            </a:r>
          </a:p>
          <a:p>
            <a:r>
              <a:rPr lang="tr-TR" dirty="0" smtClean="0"/>
              <a:t>yapılan görevlendirmelerle dersler yürütülmektedir. </a:t>
            </a:r>
            <a:endParaRPr lang="tr-TR" dirty="0"/>
          </a:p>
        </p:txBody>
      </p:sp>
    </p:spTree>
    <p:extLst>
      <p:ext uri="{BB962C8B-B14F-4D97-AF65-F5344CB8AC3E}">
        <p14:creationId xmlns:p14="http://schemas.microsoft.com/office/powerpoint/2010/main" val="221708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fade">
                                      <p:cBhvr>
                                        <p:cTn id="7" dur="500"/>
                                        <p:tgtEl>
                                          <p:spTgt spid="15">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graphicEl>
                                              <a:chart seriesIdx="0" categoryIdx="0" bldStep="ptInCategory"/>
                                            </p:graphicEl>
                                          </p:spTgt>
                                        </p:tgtEl>
                                        <p:attrNameLst>
                                          <p:attrName>style.visibility</p:attrName>
                                        </p:attrNameLst>
                                      </p:cBhvr>
                                      <p:to>
                                        <p:strVal val="visible"/>
                                      </p:to>
                                    </p:set>
                                    <p:animEffect transition="in" filter="fade">
                                      <p:cBhvr>
                                        <p:cTn id="11" dur="500"/>
                                        <p:tgtEl>
                                          <p:spTgt spid="15">
                                            <p:graphicEl>
                                              <a:chart seriesIdx="0" categoryIdx="0"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graphicEl>
                                              <a:chart seriesIdx="1" categoryIdx="0" bldStep="ptInCategory"/>
                                            </p:graphicEl>
                                          </p:spTgt>
                                        </p:tgtEl>
                                        <p:attrNameLst>
                                          <p:attrName>style.visibility</p:attrName>
                                        </p:attrNameLst>
                                      </p:cBhvr>
                                      <p:to>
                                        <p:strVal val="visible"/>
                                      </p:to>
                                    </p:set>
                                    <p:animEffect transition="in" filter="fade">
                                      <p:cBhvr>
                                        <p:cTn id="15" dur="500"/>
                                        <p:tgtEl>
                                          <p:spTgt spid="15">
                                            <p:graphicEl>
                                              <a:chart seriesIdx="1" categoryIdx="0" bldStep="ptIn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graphicEl>
                                              <a:chart seriesIdx="2" categoryIdx="0" bldStep="ptInCategory"/>
                                            </p:graphicEl>
                                          </p:spTgt>
                                        </p:tgtEl>
                                        <p:attrNameLst>
                                          <p:attrName>style.visibility</p:attrName>
                                        </p:attrNameLst>
                                      </p:cBhvr>
                                      <p:to>
                                        <p:strVal val="visible"/>
                                      </p:to>
                                    </p:set>
                                    <p:animEffect transition="in" filter="fade">
                                      <p:cBhvr>
                                        <p:cTn id="19" dur="500"/>
                                        <p:tgtEl>
                                          <p:spTgt spid="15">
                                            <p:graphicEl>
                                              <a:chart seriesIdx="2" categoryIdx="0" bldStep="ptIn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graphicEl>
                                              <a:chart seriesIdx="3" categoryIdx="0" bldStep="ptInCategory"/>
                                            </p:graphicEl>
                                          </p:spTgt>
                                        </p:tgtEl>
                                        <p:attrNameLst>
                                          <p:attrName>style.visibility</p:attrName>
                                        </p:attrNameLst>
                                      </p:cBhvr>
                                      <p:to>
                                        <p:strVal val="visible"/>
                                      </p:to>
                                    </p:set>
                                    <p:animEffect transition="in" filter="fade">
                                      <p:cBhvr>
                                        <p:cTn id="23" dur="500"/>
                                        <p:tgtEl>
                                          <p:spTgt spid="15">
                                            <p:graphicEl>
                                              <a:chart seriesIdx="3" categoryIdx="0" bldStep="ptIn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graphicEl>
                                              <a:chart seriesIdx="4" categoryIdx="0" bldStep="ptInCategory"/>
                                            </p:graphicEl>
                                          </p:spTgt>
                                        </p:tgtEl>
                                        <p:attrNameLst>
                                          <p:attrName>style.visibility</p:attrName>
                                        </p:attrNameLst>
                                      </p:cBhvr>
                                      <p:to>
                                        <p:strVal val="visible"/>
                                      </p:to>
                                    </p:set>
                                    <p:animEffect transition="in" filter="fade">
                                      <p:cBhvr>
                                        <p:cTn id="27" dur="500"/>
                                        <p:tgtEl>
                                          <p:spTgt spid="15">
                                            <p:graphicEl>
                                              <a:chart seriesIdx="4" categoryIdx="0" bldStep="ptInCategory"/>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graphicEl>
                                              <a:chart seriesIdx="5" categoryIdx="0" bldStep="ptInCategory"/>
                                            </p:graphicEl>
                                          </p:spTgt>
                                        </p:tgtEl>
                                        <p:attrNameLst>
                                          <p:attrName>style.visibility</p:attrName>
                                        </p:attrNameLst>
                                      </p:cBhvr>
                                      <p:to>
                                        <p:strVal val="visible"/>
                                      </p:to>
                                    </p:set>
                                    <p:animEffect transition="in" filter="fade">
                                      <p:cBhvr>
                                        <p:cTn id="31" dur="500"/>
                                        <p:tgtEl>
                                          <p:spTgt spid="15">
                                            <p:graphicEl>
                                              <a:chart seriesIdx="5" categoryIdx="0" bldStep="ptInCategory"/>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graphicEl>
                                              <a:chart seriesIdx="0" categoryIdx="1" bldStep="ptInCategory"/>
                                            </p:graphicEl>
                                          </p:spTgt>
                                        </p:tgtEl>
                                        <p:attrNameLst>
                                          <p:attrName>style.visibility</p:attrName>
                                        </p:attrNameLst>
                                      </p:cBhvr>
                                      <p:to>
                                        <p:strVal val="visible"/>
                                      </p:to>
                                    </p:set>
                                    <p:animEffect transition="in" filter="fade">
                                      <p:cBhvr>
                                        <p:cTn id="35" dur="500"/>
                                        <p:tgtEl>
                                          <p:spTgt spid="15">
                                            <p:graphicEl>
                                              <a:chart seriesIdx="0" categoryIdx="1" bldStep="ptInCategory"/>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graphicEl>
                                              <a:chart seriesIdx="1" categoryIdx="1" bldStep="ptInCategory"/>
                                            </p:graphicEl>
                                          </p:spTgt>
                                        </p:tgtEl>
                                        <p:attrNameLst>
                                          <p:attrName>style.visibility</p:attrName>
                                        </p:attrNameLst>
                                      </p:cBhvr>
                                      <p:to>
                                        <p:strVal val="visible"/>
                                      </p:to>
                                    </p:set>
                                    <p:animEffect transition="in" filter="fade">
                                      <p:cBhvr>
                                        <p:cTn id="39" dur="500"/>
                                        <p:tgtEl>
                                          <p:spTgt spid="15">
                                            <p:graphicEl>
                                              <a:chart seriesIdx="1" categoryIdx="1" bldStep="ptInCategory"/>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graphicEl>
                                              <a:chart seriesIdx="2" categoryIdx="1" bldStep="ptInCategory"/>
                                            </p:graphicEl>
                                          </p:spTgt>
                                        </p:tgtEl>
                                        <p:attrNameLst>
                                          <p:attrName>style.visibility</p:attrName>
                                        </p:attrNameLst>
                                      </p:cBhvr>
                                      <p:to>
                                        <p:strVal val="visible"/>
                                      </p:to>
                                    </p:set>
                                    <p:animEffect transition="in" filter="fade">
                                      <p:cBhvr>
                                        <p:cTn id="43" dur="500"/>
                                        <p:tgtEl>
                                          <p:spTgt spid="15">
                                            <p:graphicEl>
                                              <a:chart seriesIdx="2" categoryIdx="1" bldStep="ptInCategory"/>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graphicEl>
                                              <a:chart seriesIdx="3" categoryIdx="1" bldStep="ptInCategory"/>
                                            </p:graphicEl>
                                          </p:spTgt>
                                        </p:tgtEl>
                                        <p:attrNameLst>
                                          <p:attrName>style.visibility</p:attrName>
                                        </p:attrNameLst>
                                      </p:cBhvr>
                                      <p:to>
                                        <p:strVal val="visible"/>
                                      </p:to>
                                    </p:set>
                                    <p:animEffect transition="in" filter="fade">
                                      <p:cBhvr>
                                        <p:cTn id="47" dur="500"/>
                                        <p:tgtEl>
                                          <p:spTgt spid="15">
                                            <p:graphicEl>
                                              <a:chart seriesIdx="3" categoryIdx="1" bldStep="ptInCategory"/>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graphicEl>
                                              <a:chart seriesIdx="4" categoryIdx="1" bldStep="ptInCategory"/>
                                            </p:graphicEl>
                                          </p:spTgt>
                                        </p:tgtEl>
                                        <p:attrNameLst>
                                          <p:attrName>style.visibility</p:attrName>
                                        </p:attrNameLst>
                                      </p:cBhvr>
                                      <p:to>
                                        <p:strVal val="visible"/>
                                      </p:to>
                                    </p:set>
                                    <p:animEffect transition="in" filter="fade">
                                      <p:cBhvr>
                                        <p:cTn id="51" dur="500"/>
                                        <p:tgtEl>
                                          <p:spTgt spid="15">
                                            <p:graphicEl>
                                              <a:chart seriesIdx="4" categoryIdx="1" bldStep="ptInCategory"/>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graphicEl>
                                              <a:chart seriesIdx="5" categoryIdx="1" bldStep="ptInCategory"/>
                                            </p:graphicEl>
                                          </p:spTgt>
                                        </p:tgtEl>
                                        <p:attrNameLst>
                                          <p:attrName>style.visibility</p:attrName>
                                        </p:attrNameLst>
                                      </p:cBhvr>
                                      <p:to>
                                        <p:strVal val="visible"/>
                                      </p:to>
                                    </p:set>
                                    <p:animEffect transition="in" filter="fade">
                                      <p:cBhvr>
                                        <p:cTn id="55" dur="500"/>
                                        <p:tgtEl>
                                          <p:spTgt spid="15">
                                            <p:graphicEl>
                                              <a:chart seriesIdx="5" categoryIdx="1" bldStep="ptInCategory"/>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5">
                                            <p:graphicEl>
                                              <a:chart seriesIdx="0" categoryIdx="2" bldStep="ptInCategory"/>
                                            </p:graphicEl>
                                          </p:spTgt>
                                        </p:tgtEl>
                                        <p:attrNameLst>
                                          <p:attrName>style.visibility</p:attrName>
                                        </p:attrNameLst>
                                      </p:cBhvr>
                                      <p:to>
                                        <p:strVal val="visible"/>
                                      </p:to>
                                    </p:set>
                                    <p:animEffect transition="in" filter="fade">
                                      <p:cBhvr>
                                        <p:cTn id="59" dur="500"/>
                                        <p:tgtEl>
                                          <p:spTgt spid="15">
                                            <p:graphicEl>
                                              <a:chart seriesIdx="0" categoryIdx="2" bldStep="ptInCategory"/>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5">
                                            <p:graphicEl>
                                              <a:chart seriesIdx="1" categoryIdx="2" bldStep="ptInCategory"/>
                                            </p:graphicEl>
                                          </p:spTgt>
                                        </p:tgtEl>
                                        <p:attrNameLst>
                                          <p:attrName>style.visibility</p:attrName>
                                        </p:attrNameLst>
                                      </p:cBhvr>
                                      <p:to>
                                        <p:strVal val="visible"/>
                                      </p:to>
                                    </p:set>
                                    <p:animEffect transition="in" filter="fade">
                                      <p:cBhvr>
                                        <p:cTn id="63" dur="500"/>
                                        <p:tgtEl>
                                          <p:spTgt spid="15">
                                            <p:graphicEl>
                                              <a:chart seriesIdx="1" categoryIdx="2" bldStep="ptInCategory"/>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5">
                                            <p:graphicEl>
                                              <a:chart seriesIdx="2" categoryIdx="2" bldStep="ptInCategory"/>
                                            </p:graphicEl>
                                          </p:spTgt>
                                        </p:tgtEl>
                                        <p:attrNameLst>
                                          <p:attrName>style.visibility</p:attrName>
                                        </p:attrNameLst>
                                      </p:cBhvr>
                                      <p:to>
                                        <p:strVal val="visible"/>
                                      </p:to>
                                    </p:set>
                                    <p:animEffect transition="in" filter="fade">
                                      <p:cBhvr>
                                        <p:cTn id="67" dur="500"/>
                                        <p:tgtEl>
                                          <p:spTgt spid="15">
                                            <p:graphicEl>
                                              <a:chart seriesIdx="2" categoryIdx="2" bldStep="ptInCategory"/>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5">
                                            <p:graphicEl>
                                              <a:chart seriesIdx="3" categoryIdx="2" bldStep="ptInCategory"/>
                                            </p:graphicEl>
                                          </p:spTgt>
                                        </p:tgtEl>
                                        <p:attrNameLst>
                                          <p:attrName>style.visibility</p:attrName>
                                        </p:attrNameLst>
                                      </p:cBhvr>
                                      <p:to>
                                        <p:strVal val="visible"/>
                                      </p:to>
                                    </p:set>
                                    <p:animEffect transition="in" filter="fade">
                                      <p:cBhvr>
                                        <p:cTn id="71" dur="500"/>
                                        <p:tgtEl>
                                          <p:spTgt spid="15">
                                            <p:graphicEl>
                                              <a:chart seriesIdx="3" categoryIdx="2" bldStep="ptInCategory"/>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5">
                                            <p:graphicEl>
                                              <a:chart seriesIdx="4" categoryIdx="2" bldStep="ptInCategory"/>
                                            </p:graphicEl>
                                          </p:spTgt>
                                        </p:tgtEl>
                                        <p:attrNameLst>
                                          <p:attrName>style.visibility</p:attrName>
                                        </p:attrNameLst>
                                      </p:cBhvr>
                                      <p:to>
                                        <p:strVal val="visible"/>
                                      </p:to>
                                    </p:set>
                                    <p:animEffect transition="in" filter="fade">
                                      <p:cBhvr>
                                        <p:cTn id="75" dur="500"/>
                                        <p:tgtEl>
                                          <p:spTgt spid="15">
                                            <p:graphicEl>
                                              <a:chart seriesIdx="4" categoryIdx="2" bldStep="ptInCategory"/>
                                            </p:graphic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5">
                                            <p:graphicEl>
                                              <a:chart seriesIdx="5" categoryIdx="2" bldStep="ptInCategory"/>
                                            </p:graphicEl>
                                          </p:spTgt>
                                        </p:tgtEl>
                                        <p:attrNameLst>
                                          <p:attrName>style.visibility</p:attrName>
                                        </p:attrNameLst>
                                      </p:cBhvr>
                                      <p:to>
                                        <p:strVal val="visible"/>
                                      </p:to>
                                    </p:set>
                                    <p:animEffect transition="in" filter="fade">
                                      <p:cBhvr>
                                        <p:cTn id="79" dur="500"/>
                                        <p:tgtEl>
                                          <p:spTgt spid="15">
                                            <p:graphicEl>
                                              <a:chart seriesIdx="5" categoryIdx="2" bldStep="ptInCategory"/>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fade">
                                      <p:cBhvr>
                                        <p:cTn id="84" dur="500"/>
                                        <p:tgtEl>
                                          <p:spTgt spid="26">
                                            <p:graphicEl>
                                              <a:chart seriesIdx="-3" categoryIdx="-3" bldStep="gridLegend"/>
                                            </p:graphicEl>
                                          </p:spTgt>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6">
                                            <p:graphicEl>
                                              <a:chart seriesIdx="-4" categoryIdx="0" bldStep="category"/>
                                            </p:graphicEl>
                                          </p:spTgt>
                                        </p:tgtEl>
                                        <p:attrNameLst>
                                          <p:attrName>style.visibility</p:attrName>
                                        </p:attrNameLst>
                                      </p:cBhvr>
                                      <p:to>
                                        <p:strVal val="visible"/>
                                      </p:to>
                                    </p:set>
                                    <p:animEffect transition="in" filter="fade">
                                      <p:cBhvr>
                                        <p:cTn id="88" dur="500"/>
                                        <p:tgtEl>
                                          <p:spTgt spid="26">
                                            <p:graphicEl>
                                              <a:chart seriesIdx="-4" categoryIdx="0" bldStep="category"/>
                                            </p:graphicEl>
                                          </p:spTgt>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26">
                                            <p:graphicEl>
                                              <a:chart seriesIdx="-4" categoryIdx="1" bldStep="category"/>
                                            </p:graphicEl>
                                          </p:spTgt>
                                        </p:tgtEl>
                                        <p:attrNameLst>
                                          <p:attrName>style.visibility</p:attrName>
                                        </p:attrNameLst>
                                      </p:cBhvr>
                                      <p:to>
                                        <p:strVal val="visible"/>
                                      </p:to>
                                    </p:set>
                                    <p:animEffect transition="in" filter="fade">
                                      <p:cBhvr>
                                        <p:cTn id="92" dur="500"/>
                                        <p:tgtEl>
                                          <p:spTgt spid="26">
                                            <p:graphicEl>
                                              <a:chart seriesIdx="-4" categoryIdx="1" bldStep="category"/>
                                            </p:graphicEl>
                                          </p:spTgt>
                                        </p:tgtEl>
                                      </p:cBhvr>
                                    </p:animEffect>
                                  </p:childTnLst>
                                </p:cTn>
                              </p:par>
                            </p:childTnLst>
                          </p:cTn>
                        </p:par>
                        <p:par>
                          <p:cTn id="93" fill="hold">
                            <p:stCondLst>
                              <p:cond delay="1500"/>
                            </p:stCondLst>
                            <p:childTnLst>
                              <p:par>
                                <p:cTn id="94" presetID="10" presetClass="entr" presetSubtype="0" fill="hold" grpId="0" nodeType="afterEffect">
                                  <p:stCondLst>
                                    <p:cond delay="0"/>
                                  </p:stCondLst>
                                  <p:childTnLst>
                                    <p:set>
                                      <p:cBhvr>
                                        <p:cTn id="95" dur="1" fill="hold">
                                          <p:stCondLst>
                                            <p:cond delay="0"/>
                                          </p:stCondLst>
                                        </p:cTn>
                                        <p:tgtEl>
                                          <p:spTgt spid="26">
                                            <p:graphicEl>
                                              <a:chart seriesIdx="-4" categoryIdx="2" bldStep="category"/>
                                            </p:graphicEl>
                                          </p:spTgt>
                                        </p:tgtEl>
                                        <p:attrNameLst>
                                          <p:attrName>style.visibility</p:attrName>
                                        </p:attrNameLst>
                                      </p:cBhvr>
                                      <p:to>
                                        <p:strVal val="visible"/>
                                      </p:to>
                                    </p:set>
                                    <p:animEffect transition="in" filter="fade">
                                      <p:cBhvr>
                                        <p:cTn id="96" dur="500"/>
                                        <p:tgtEl>
                                          <p:spTgt spid="26">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Chart bld="categoryEl"/>
        </p:bldSub>
      </p:bldGraphic>
      <p:bldGraphic spid="26" grpId="0" uiExpand="1">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3338-1DED-FC69-4450-7064ADDEC3F0}"/>
              </a:ext>
            </a:extLst>
          </p:cNvPr>
          <p:cNvSpPr>
            <a:spLocks noGrp="1"/>
          </p:cNvSpPr>
          <p:nvPr>
            <p:ph type="title"/>
          </p:nvPr>
        </p:nvSpPr>
        <p:spPr/>
        <p:txBody>
          <a:bodyPr/>
          <a:lstStyle/>
          <a:p>
            <a:r>
              <a:rPr lang="tr-TR" dirty="0"/>
              <a:t>ÖNEMLİ BAŞARILARIMIZ</a:t>
            </a:r>
          </a:p>
        </p:txBody>
      </p:sp>
      <p:sp>
        <p:nvSpPr>
          <p:cNvPr id="3" name="Content Placeholder 2">
            <a:extLst>
              <a:ext uri="{FF2B5EF4-FFF2-40B4-BE49-F238E27FC236}">
                <a16:creationId xmlns:a16="http://schemas.microsoft.com/office/drawing/2014/main" id="{8C3D17C4-F917-FA91-1698-B4A175A55BBB}"/>
              </a:ext>
            </a:extLst>
          </p:cNvPr>
          <p:cNvSpPr>
            <a:spLocks noGrp="1"/>
          </p:cNvSpPr>
          <p:nvPr>
            <p:ph idx="1"/>
          </p:nvPr>
        </p:nvSpPr>
        <p:spPr>
          <a:xfrm>
            <a:off x="1527858" y="1047804"/>
            <a:ext cx="10071959" cy="2257426"/>
          </a:xfrm>
        </p:spPr>
        <p:txBody>
          <a:bodyPr/>
          <a:lstStyle/>
          <a:p>
            <a:pPr marL="0" indent="0">
              <a:buNone/>
            </a:pPr>
            <a:r>
              <a:rPr lang="tr-TR" b="1" dirty="0"/>
              <a:t>25.02.2025 </a:t>
            </a:r>
            <a:r>
              <a:rPr lang="tr-TR" dirty="0" smtClean="0"/>
              <a:t>Üniversitemizde </a:t>
            </a:r>
            <a:r>
              <a:rPr lang="tr-TR" dirty="0"/>
              <a:t>Yabancı Dil Eğitimi </a:t>
            </a:r>
            <a:r>
              <a:rPr lang="tr-TR" dirty="0" err="1"/>
              <a:t>Çalıştayı</a:t>
            </a:r>
            <a:r>
              <a:rPr lang="tr-TR" dirty="0"/>
              <a:t> düzenlendi.</a:t>
            </a:r>
          </a:p>
          <a:p>
            <a:pPr marL="0" indent="0">
              <a:buNone/>
            </a:pPr>
            <a:endParaRPr lang="tr-TR" dirty="0"/>
          </a:p>
        </p:txBody>
      </p:sp>
      <p:pic>
        <p:nvPicPr>
          <p:cNvPr id="7" name="Resim Yer Tutucusu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766" b="12766"/>
          <a:stretch>
            <a:fillRect/>
          </a:stretch>
        </p:blipFill>
        <p:spPr>
          <a:xfrm>
            <a:off x="1945868" y="1528355"/>
            <a:ext cx="9784578" cy="4545874"/>
          </a:xfrm>
        </p:spPr>
      </p:pic>
    </p:spTree>
    <p:extLst>
      <p:ext uri="{BB962C8B-B14F-4D97-AF65-F5344CB8AC3E}">
        <p14:creationId xmlns:p14="http://schemas.microsoft.com/office/powerpoint/2010/main" val="1728247572"/>
      </p:ext>
    </p:extLst>
  </p:cSld>
  <p:clrMapOvr>
    <a:masterClrMapping/>
  </p:clrMapOvr>
</p:sld>
</file>

<file path=ppt/theme/theme1.xml><?xml version="1.0" encoding="utf-8"?>
<a:theme xmlns:a="http://schemas.openxmlformats.org/drawingml/2006/main" name="Tema-si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siu" id="{8B592569-D05A-4D16-9830-B18E17FE7CD1}" vid="{8AFA709D-6815-4F30-BDCD-E4420CC669B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Tema-siu</Template>
  <TotalTime>3814</TotalTime>
  <Words>618</Words>
  <Application>Microsoft Office PowerPoint</Application>
  <PresentationFormat>Geniş ekran</PresentationFormat>
  <Paragraphs>133</Paragraphs>
  <Slides>28</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28</vt:i4>
      </vt:variant>
    </vt:vector>
  </HeadingPairs>
  <TitlesOfParts>
    <vt:vector size="34" baseType="lpstr">
      <vt:lpstr>Arial</vt:lpstr>
      <vt:lpstr>Calibri</vt:lpstr>
      <vt:lpstr>Calibri Light</vt:lpstr>
      <vt:lpstr>Times New Roman</vt:lpstr>
      <vt:lpstr>Tema-siu</vt:lpstr>
      <vt:lpstr>Office Teması</vt:lpstr>
      <vt:lpstr>PowerPoint Sunusu</vt:lpstr>
      <vt:lpstr>Misyon</vt:lpstr>
      <vt:lpstr>Vizyon</vt:lpstr>
      <vt:lpstr>PowerPoint Sunusu</vt:lpstr>
      <vt:lpstr>İDARİ PERSONELİMİZ</vt:lpstr>
      <vt:lpstr>BÖLÜMLERİMİZ</vt:lpstr>
      <vt:lpstr>YABANCI DİLLER BÖLÜMÜ</vt:lpstr>
      <vt:lpstr>İNGİLİZCE MÜTERCİM TERCÜMANLIK BÖLÜMÜ</vt:lpstr>
      <vt:lpstr>ÖNEMLİ BAŞARILARIMIZ</vt:lpstr>
      <vt:lpstr>BİLİMSEL FAALİYETLERİMİZ</vt:lpstr>
      <vt:lpstr>BİLİMSEL FAALİYETLERİMİZ</vt:lpstr>
      <vt:lpstr>BİLİMSEL FAALİYETLERİMİZ</vt:lpstr>
      <vt:lpstr>BİLİMSEL FAALİYETLERİMİZ</vt:lpstr>
      <vt:lpstr>BİLİMSEL FAALİYETLERİMİZ</vt:lpstr>
      <vt:lpstr>YILLARA GÖRE YAPILAN ve PLANLANAN ETKİNLİK SAYILARI</vt:lpstr>
      <vt:lpstr>ETKİNLİKLERİMİZ</vt:lpstr>
      <vt:lpstr>ETKİNLİKLERİMİZ</vt:lpstr>
      <vt:lpstr>ETKİNLİKLERİMİZ</vt:lpstr>
      <vt:lpstr>ETKİNLİKLERİMİZ</vt:lpstr>
      <vt:lpstr>ETKİNLİKLERİMİZ</vt:lpstr>
      <vt:lpstr>ETKİNLİKLERİMİZ</vt:lpstr>
      <vt:lpstr>2026 Yılı içi Hedeflenen Etkinlikler</vt:lpstr>
      <vt:lpstr>Gerçekleştirilen Taleplerimiz</vt:lpstr>
      <vt:lpstr>GELECEĞE YÖNELİK HEDEFLER ve YENİLİKLER</vt:lpstr>
      <vt:lpstr>GELECEĞE YÖNELİK HEDEFLER ve YENİLİKLER</vt:lpstr>
      <vt:lpstr>TALEPLER ve ÖNERİLER</vt:lpstr>
      <vt:lpstr>TALEPLER ve ÖNERİLER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Bilgisayar</dc:creator>
  <cp:lastModifiedBy>Adnan Karanfil</cp:lastModifiedBy>
  <cp:revision>316</cp:revision>
  <dcterms:created xsi:type="dcterms:W3CDTF">2022-12-08T06:33:03Z</dcterms:created>
  <dcterms:modified xsi:type="dcterms:W3CDTF">2026-04-13T07:53:41Z</dcterms:modified>
</cp:coreProperties>
</file>